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12192000" cy="6858000"/>
  <p:embeddedFontLst>
    <p:embeddedFont>
      <p:font typeface="Quicksand"/>
      <p:regular r:id="rId52"/>
      <p:bold r:id="rId53"/>
    </p:embeddedFont>
    <p:embeddedFont>
      <p:font typeface="Quicksand SemiBold"/>
      <p:regular r:id="rId54"/>
      <p:bold r:id="rId55"/>
    </p:embeddedFont>
    <p:embeddedFont>
      <p:font typeface="Century Gothic"/>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000000"/>
          </p15:clr>
        </p15:guide>
        <p15:guide id="2" orient="horz" pos="2160">
          <p15:clr>
            <a:srgbClr val="000000"/>
          </p15:clr>
        </p15:guide>
      </p15:sldGuideLst>
    </p:ext>
    <p:ext uri="GoogleSlidesCustomDataVersion2">
      <go:slidesCustomData xmlns:go="http://customooxmlschemas.google.com/" r:id="rId64" roundtripDataSignature="AMtx7mhBJcLyrhxlqDeIcZI451tY5dOE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4EDA79-5502-4804-8572-D668D75760EB}">
  <a:tblStyle styleId="{DF4EDA79-5502-4804-8572-D668D75760E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Quicksand-bold.fntdata"/><Relationship Id="rId52" Type="http://schemas.openxmlformats.org/officeDocument/2006/relationships/font" Target="fonts/Quicksand-regular.fntdata"/><Relationship Id="rId11" Type="http://schemas.openxmlformats.org/officeDocument/2006/relationships/slide" Target="slides/slide5.xml"/><Relationship Id="rId55" Type="http://schemas.openxmlformats.org/officeDocument/2006/relationships/font" Target="fonts/QuicksandSemiBold-bold.fntdata"/><Relationship Id="rId10" Type="http://schemas.openxmlformats.org/officeDocument/2006/relationships/slide" Target="slides/slide4.xml"/><Relationship Id="rId54" Type="http://schemas.openxmlformats.org/officeDocument/2006/relationships/font" Target="fonts/QuicksandSemiBold-regular.fntdata"/><Relationship Id="rId13" Type="http://schemas.openxmlformats.org/officeDocument/2006/relationships/slide" Target="slides/slide7.xml"/><Relationship Id="rId57" Type="http://schemas.openxmlformats.org/officeDocument/2006/relationships/font" Target="fonts/CenturyGothic-bold.fntdata"/><Relationship Id="rId12" Type="http://schemas.openxmlformats.org/officeDocument/2006/relationships/slide" Target="slides/slide6.xml"/><Relationship Id="rId56" Type="http://schemas.openxmlformats.org/officeDocument/2006/relationships/font" Target="fonts/CenturyGothic-regular.fntdata"/><Relationship Id="rId15" Type="http://schemas.openxmlformats.org/officeDocument/2006/relationships/slide" Target="slides/slide9.xml"/><Relationship Id="rId59" Type="http://schemas.openxmlformats.org/officeDocument/2006/relationships/font" Target="fonts/CenturyGothic-boldItalic.fntdata"/><Relationship Id="rId14" Type="http://schemas.openxmlformats.org/officeDocument/2006/relationships/slide" Target="slides/slide8.xml"/><Relationship Id="rId58" Type="http://schemas.openxmlformats.org/officeDocument/2006/relationships/font" Target="fonts/CenturyGothic-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iospress.com/articles/ai-communications/aic21017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iospress.com/articles/ai-communications/aic21017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iospress.com/articles/ai-communications/aic210172"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45dd8b514_0_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45dd8b514_0_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283b5da03_0_2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283b5da03_0_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283b5da03_0_2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283b5da03_0_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45dd8b514_0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45dd8b514_0_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283b5da03_0_3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283b5da03_0_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45dd8b514_0_1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45dd8b514_0_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40c459d6b_0_14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40c459d6b_0_1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45dd8b514_0_1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45dd8b514_0_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a24625c9e_0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a24625c9e_0_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40c459d6b_0_19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40c459d6b_0_19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40c459d6b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3040c459d6b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283b5da03_0_4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283b5da03_0_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283b5da03_0_3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283b5da03_0_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45dd8b514_0_2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45dd8b514_0_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45dd8b514_0_3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45dd8b514_0_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283b5da03_0_4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283b5da03_0_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a24625c9e_0_1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a24625c9e_0_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283b5da03_0_5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283b5da03_0_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283b5da03_0_6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283b5da03_0_6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45dd8b514_0_4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45dd8b514_0_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40c459d6b_0_1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40c459d6b_0_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Aparte de la adquisición de datos nuevos, que podemos mejorar documentando correctamente cada proyecto o caso de uso, es decir, aprender de otros casos de uso similares, un punto importante para mejorar la eficiencia del desarrollo científico es la reutilización de datos existentes. Con el concepto de Web of FAIR data and services…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40c459d6b_0_2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40c459d6b_0_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Multilenguaje</a:t>
            </a:r>
            <a:endParaRPr/>
          </a:p>
          <a:p>
            <a:pPr indent="0" lvl="0" marL="0" rtl="0" algn="l">
              <a:spcBef>
                <a:spcPts val="0"/>
              </a:spcBef>
              <a:spcAft>
                <a:spcPts val="0"/>
              </a:spcAft>
              <a:buNone/>
            </a:pPr>
            <a:r>
              <a:rPr lang="en-US"/>
              <a:t>monitorizr problemas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40c459d6b_0_4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40c459d6b_0_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Inferencias </a:t>
            </a:r>
            <a:endParaRPr/>
          </a:p>
          <a:p>
            <a:pPr indent="0" lvl="0" marL="0" rtl="0" algn="l">
              <a:spcBef>
                <a:spcPts val="0"/>
              </a:spcBef>
              <a:spcAft>
                <a:spcPts val="0"/>
              </a:spcAft>
              <a:buNone/>
            </a:pPr>
            <a:r>
              <a:rPr lang="en-US" u="sng">
                <a:solidFill>
                  <a:schemeClr val="hlink"/>
                </a:solidFill>
                <a:hlinkClick r:id="rId2"/>
              </a:rPr>
              <a:t>https://content.iospress.com/articles/ai-communications/aic210172</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40c459d6b_0_5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40c459d6b_0_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Inferencias </a:t>
            </a:r>
            <a:endParaRPr/>
          </a:p>
          <a:p>
            <a:pPr indent="0" lvl="0" marL="0" rtl="0" algn="l">
              <a:spcBef>
                <a:spcPts val="0"/>
              </a:spcBef>
              <a:spcAft>
                <a:spcPts val="0"/>
              </a:spcAft>
              <a:buNone/>
            </a:pPr>
            <a:r>
              <a:rPr lang="en-US" u="sng">
                <a:solidFill>
                  <a:schemeClr val="hlink"/>
                </a:solidFill>
                <a:hlinkClick r:id="rId2"/>
              </a:rPr>
              <a:t>https://content.iospress.com/articles/ai-communications/aic210172</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a24625c9e_0_2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a24625c9e_0_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Inferencias </a:t>
            </a:r>
            <a:endParaRPr/>
          </a:p>
          <a:p>
            <a:pPr indent="0" lvl="0" marL="0" rtl="0" algn="l">
              <a:spcBef>
                <a:spcPts val="0"/>
              </a:spcBef>
              <a:spcAft>
                <a:spcPts val="0"/>
              </a:spcAft>
              <a:buNone/>
            </a:pPr>
            <a:r>
              <a:rPr lang="en-US" u="sng">
                <a:solidFill>
                  <a:schemeClr val="hlink"/>
                </a:solidFill>
                <a:hlinkClick r:id="rId2"/>
              </a:rPr>
              <a:t>https://content.iospress.com/articles/ai-communications/aic210172</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283b5da03_0_6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283b5da03_0_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40c459d6b_0_17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40c459d6b_0_17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283b5da03_0_7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0283b5da03_0_7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5bf0f39e3_0_3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5bf0f39e3_0_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5bf0f39e3_0_6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5bf0f39e3_0_6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5bf0f39e3_0_6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5bf0f39e3_0_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a24625c9e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0a24625c9e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5bf0f39e3_0_10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5bf0f39e3_0_10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5bf0f39e3_0_10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5bf0f39e3_0_10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5bf0f39e3_0_1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5bf0f39e3_0_1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283b5da03_0_7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283b5da03_0_7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40c459d6b_0_18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40c459d6b_0_18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283b5da03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283b5da03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283b5da03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283b5da03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283b5da03_0_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283b5da03_0_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283b5da03_0_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283b5da03_0_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40c459d6b_0_14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40c459d6b_0_1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5"/>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5"/>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6" name="Shape 46"/>
        <p:cNvGrpSpPr/>
        <p:nvPr/>
      </p:nvGrpSpPr>
      <p:grpSpPr>
        <a:xfrm>
          <a:off x="0" y="0"/>
          <a:ext cx="0" cy="0"/>
          <a:chOff x="0" y="0"/>
          <a:chExt cx="0" cy="0"/>
        </a:xfrm>
      </p:grpSpPr>
      <p:sp>
        <p:nvSpPr>
          <p:cNvPr id="47" name="Google Shape;47;p1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9" name="Shape 49"/>
        <p:cNvGrpSpPr/>
        <p:nvPr/>
      </p:nvGrpSpPr>
      <p:grpSpPr>
        <a:xfrm>
          <a:off x="0" y="0"/>
          <a:ext cx="0" cy="0"/>
          <a:chOff x="0" y="0"/>
          <a:chExt cx="0" cy="0"/>
        </a:xfrm>
      </p:grpSpPr>
      <p:sp>
        <p:nvSpPr>
          <p:cNvPr id="50" name="Google Shape;50;p1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1" name="Shape 51"/>
        <p:cNvGrpSpPr/>
        <p:nvPr/>
      </p:nvGrpSpPr>
      <p:grpSpPr>
        <a:xfrm>
          <a:off x="0" y="0"/>
          <a:ext cx="0" cy="0"/>
          <a:chOff x="0" y="0"/>
          <a:chExt cx="0" cy="0"/>
        </a:xfrm>
      </p:grpSpPr>
      <p:sp>
        <p:nvSpPr>
          <p:cNvPr id="52" name="Google Shape;5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6"/>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1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56" name="Shape 56"/>
        <p:cNvGrpSpPr/>
        <p:nvPr/>
      </p:nvGrpSpPr>
      <p:grpSpPr>
        <a:xfrm>
          <a:off x="0" y="0"/>
          <a:ext cx="0" cy="0"/>
          <a:chOff x="0" y="0"/>
          <a:chExt cx="0" cy="0"/>
        </a:xfrm>
      </p:grpSpPr>
      <p:sp>
        <p:nvSpPr>
          <p:cNvPr id="57" name="Google Shape;57;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
          <p:cNvSpPr/>
          <p:nvPr>
            <p:ph idx="2" type="pic"/>
          </p:nvPr>
        </p:nvSpPr>
        <p:spPr>
          <a:xfrm>
            <a:off x="5183188" y="987429"/>
            <a:ext cx="6172200" cy="4873625"/>
          </a:xfrm>
          <a:prstGeom prst="rect">
            <a:avLst/>
          </a:prstGeom>
          <a:noFill/>
          <a:ln>
            <a:noFill/>
          </a:ln>
        </p:spPr>
      </p:sp>
      <p:sp>
        <p:nvSpPr>
          <p:cNvPr id="59" name="Google Shape;59;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61" name="Shape 61"/>
        <p:cNvGrpSpPr/>
        <p:nvPr/>
      </p:nvGrpSpPr>
      <p:grpSpPr>
        <a:xfrm>
          <a:off x="0" y="0"/>
          <a:ext cx="0" cy="0"/>
          <a:chOff x="0" y="0"/>
          <a:chExt cx="0" cy="0"/>
        </a:xfrm>
      </p:grpSpPr>
      <p:sp>
        <p:nvSpPr>
          <p:cNvPr id="62" name="Google Shape;62;p18"/>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65" name="Shape 65"/>
        <p:cNvGrpSpPr/>
        <p:nvPr/>
      </p:nvGrpSpPr>
      <p:grpSpPr>
        <a:xfrm>
          <a:off x="0" y="0"/>
          <a:ext cx="0" cy="0"/>
          <a:chOff x="0" y="0"/>
          <a:chExt cx="0" cy="0"/>
        </a:xfrm>
      </p:grpSpPr>
      <p:sp>
        <p:nvSpPr>
          <p:cNvPr id="66" name="Google Shape;66;p19"/>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2" name="Shape 12"/>
        <p:cNvGrpSpPr/>
        <p:nvPr/>
      </p:nvGrpSpPr>
      <p:grpSpPr>
        <a:xfrm>
          <a:off x="0" y="0"/>
          <a:ext cx="0" cy="0"/>
          <a:chOff x="0" y="0"/>
          <a:chExt cx="0" cy="0"/>
        </a:xfrm>
      </p:grpSpPr>
      <p:sp>
        <p:nvSpPr>
          <p:cNvPr id="13" name="Google Shape;13;p6"/>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7"/>
          <p:cNvSpPr txBox="1"/>
          <p:nvPr>
            <p:ph type="title"/>
          </p:nvPr>
        </p:nvSpPr>
        <p:spPr>
          <a:xfrm>
            <a:off x="84841" y="2677217"/>
            <a:ext cx="6155703" cy="215873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sym typeface="Quicksand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19" name="Google Shape;19;p7"/>
          <p:cNvPicPr preferRelativeResize="0"/>
          <p:nvPr/>
        </p:nvPicPr>
        <p:blipFill>
          <a:blip r:embed="rId3">
            <a:alphaModFix/>
          </a:blip>
          <a:stretch>
            <a:fillRect/>
          </a:stretch>
        </p:blipFill>
        <p:spPr>
          <a:xfrm>
            <a:off x="10592000" y="5527075"/>
            <a:ext cx="1485600" cy="519775"/>
          </a:xfrm>
          <a:prstGeom prst="rect">
            <a:avLst/>
          </a:prstGeom>
          <a:noFill/>
          <a:ln>
            <a:noFill/>
          </a:ln>
        </p:spPr>
      </p:pic>
      <p:sp>
        <p:nvSpPr>
          <p:cNvPr id="20" name="Google Shape;20;p7"/>
          <p:cNvSpPr/>
          <p:nvPr/>
        </p:nvSpPr>
        <p:spPr>
          <a:xfrm>
            <a:off x="10573525" y="6127825"/>
            <a:ext cx="1478700" cy="591600"/>
          </a:xfrm>
          <a:prstGeom prst="rect">
            <a:avLst/>
          </a:prstGeom>
          <a:solidFill>
            <a:srgbClr val="0053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Quicksand"/>
                <a:ea typeface="Quicksand"/>
                <a:cs typeface="Quicksand"/>
                <a:sym typeface="Quicksand"/>
              </a:rPr>
              <a:t>This presentation is released by CC BY-NC-SA license</a:t>
            </a:r>
            <a:endParaRPr sz="1100">
              <a:solidFill>
                <a:schemeClr val="lt1"/>
              </a:solidFill>
              <a:latin typeface="Quicksand"/>
              <a:ea typeface="Quicksand"/>
              <a:cs typeface="Quicksand"/>
              <a:sym typeface="Quicksa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9"/>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titolo">
  <p:cSld name="3_Diapositiva titolo">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0"/>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titolo">
  <p:cSld name="4_Diapositiva titolo">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1"/>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
          <p:cNvSpPr txBox="1"/>
          <p:nvPr>
            <p:ph idx="12" type="sldNum"/>
          </p:nvPr>
        </p:nvSpPr>
        <p:spPr>
          <a:xfrm>
            <a:off x="7569724" y="6356354"/>
            <a:ext cx="3784076"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1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9" name="Shape 39"/>
        <p:cNvGrpSpPr/>
        <p:nvPr/>
      </p:nvGrpSpPr>
      <p:grpSpPr>
        <a:xfrm>
          <a:off x="0" y="0"/>
          <a:ext cx="0" cy="0"/>
          <a:chOff x="0" y="0"/>
          <a:chExt cx="0" cy="0"/>
        </a:xfrm>
      </p:grpSpPr>
      <p:sp>
        <p:nvSpPr>
          <p:cNvPr id="40" name="Google Shape;40;p13"/>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3"/>
          <p:cNvSpPr txBox="1"/>
          <p:nvPr>
            <p:ph idx="2" type="body"/>
          </p:nvPr>
        </p:nvSpPr>
        <p:spPr>
          <a:xfrm>
            <a:off x="839789" y="2505074"/>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3"/>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3"/>
          <p:cNvSpPr txBox="1"/>
          <p:nvPr>
            <p:ph idx="4" type="body"/>
          </p:nvPr>
        </p:nvSpPr>
        <p:spPr>
          <a:xfrm>
            <a:off x="6172202" y="2505074"/>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icksand SemiBold"/>
              <a:buNone/>
              <a:defRPr b="0" i="0" sz="4400" u="none" cap="none" strike="noStrike">
                <a:solidFill>
                  <a:schemeClr val="dk1"/>
                </a:solidFill>
                <a:latin typeface="Quicksand SemiBold"/>
                <a:ea typeface="Quicksand SemiBold"/>
                <a:cs typeface="Quicksand SemiBold"/>
                <a:sym typeface="Quicksan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icksand"/>
                <a:ea typeface="Quicksand"/>
                <a:cs typeface="Quicksand"/>
                <a:sym typeface="Quicksa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icksand"/>
                <a:ea typeface="Quicksand"/>
                <a:cs typeface="Quicksand"/>
                <a:sym typeface="Quicksa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icksand"/>
                <a:ea typeface="Quicksand"/>
                <a:cs typeface="Quicksand"/>
                <a:sym typeface="Quicksa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2D050"/>
                </a:solidFill>
                <a:latin typeface="Quicksand SemiBold"/>
                <a:ea typeface="Quicksand SemiBold"/>
                <a:cs typeface="Quicksand SemiBold"/>
                <a:sym typeface="Quicksand SemiBol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19.png"/><Relationship Id="rId6"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dublincore.org/specifications/dublin-core/dc-rdf/" TargetMode="External"/><Relationship Id="rId4" Type="http://schemas.openxmlformats.org/officeDocument/2006/relationships/hyperlink" Target="https://www.fairdatapoint.org/" TargetMode="External"/><Relationship Id="rId5" Type="http://schemas.openxmlformats.org/officeDocument/2006/relationships/hyperlink" Target="https://developers.google.com/knowledge-graph/" TargetMode="External"/><Relationship Id="rId6" Type="http://schemas.openxmlformats.org/officeDocument/2006/relationships/hyperlink" Target="https://developers.facebook.com/docs/graph-api/overview/" TargetMode="External"/><Relationship Id="rId7" Type="http://schemas.openxmlformats.org/officeDocument/2006/relationships/hyperlink" Target="https://www.wikidata.org/wiki/Wikidata:Main_Page" TargetMode="External"/><Relationship Id="rId8" Type="http://schemas.openxmlformats.org/officeDocument/2006/relationships/hyperlink" Target="https://wiki.dbpedia.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19.png"/><Relationship Id="rId6"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Quicksand SemiBold"/>
              <a:buNone/>
            </a:pPr>
            <a:r>
              <a:rPr lang="en-US"/>
              <a:t>Introduction to Ontologies</a:t>
            </a:r>
            <a:endParaRPr/>
          </a:p>
        </p:txBody>
      </p:sp>
      <p:sp>
        <p:nvSpPr>
          <p:cNvPr id="74" name="Google Shape;74;p1"/>
          <p:cNvSpPr txBox="1"/>
          <p:nvPr>
            <p:ph idx="1" type="subTitle"/>
          </p:nvPr>
        </p:nvSpPr>
        <p:spPr>
          <a:xfrm>
            <a:off x="251375" y="4960750"/>
            <a:ext cx="55368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800"/>
              <a:buNone/>
            </a:pPr>
            <a:r>
              <a:rPr lang="en-US"/>
              <a:t>Fernando Aguilar Gómez</a:t>
            </a:r>
            <a:endParaRPr/>
          </a:p>
          <a:p>
            <a:pPr indent="0" lvl="0" marL="0" rtl="0" algn="l">
              <a:lnSpc>
                <a:spcPct val="90000"/>
              </a:lnSpc>
              <a:spcBef>
                <a:spcPts val="0"/>
              </a:spcBef>
              <a:spcAft>
                <a:spcPts val="0"/>
              </a:spcAft>
              <a:buClr>
                <a:srgbClr val="FFC000"/>
              </a:buClr>
              <a:buSzPts val="2800"/>
              <a:buNone/>
            </a:pPr>
            <a:r>
              <a:rPr lang="en-US"/>
              <a:t>CSIC (+SKILLS4EOSC fellowship)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045dd8b514_0_2"/>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Instances</a:t>
            </a:r>
            <a:endParaRPr/>
          </a:p>
        </p:txBody>
      </p:sp>
      <p:sp>
        <p:nvSpPr>
          <p:cNvPr id="150" name="Google Shape;150;g3045dd8b514_0_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Clr>
                <a:schemeClr val="dk1"/>
              </a:buClr>
              <a:buSzPts val="1100"/>
              <a:buFont typeface="Arial"/>
              <a:buNone/>
            </a:pPr>
            <a:r>
              <a:rPr lang="en-US"/>
              <a:t>An </a:t>
            </a:r>
            <a:r>
              <a:rPr b="1" lang="en-US"/>
              <a:t>instance</a:t>
            </a:r>
            <a:r>
              <a:rPr lang="en-US"/>
              <a:t> (or individual) is a </a:t>
            </a:r>
            <a:r>
              <a:rPr b="1" lang="en-US"/>
              <a:t>specific</a:t>
            </a:r>
            <a:r>
              <a:rPr lang="en-US"/>
              <a:t>, concrete entity that </a:t>
            </a:r>
            <a:r>
              <a:rPr b="1" lang="en-US"/>
              <a:t>belongs</a:t>
            </a:r>
            <a:r>
              <a:rPr lang="en-US"/>
              <a:t> to a class in an ontology.</a:t>
            </a:r>
            <a:endParaRPr/>
          </a:p>
          <a:p>
            <a:pPr indent="0" lvl="0" marL="0" rtl="0" algn="l">
              <a:spcBef>
                <a:spcPts val="1000"/>
              </a:spcBef>
              <a:spcAft>
                <a:spcPts val="0"/>
              </a:spcAft>
              <a:buClr>
                <a:schemeClr val="dk1"/>
              </a:buClr>
              <a:buSzPts val="1100"/>
              <a:buFont typeface="Arial"/>
              <a:buNone/>
            </a:pPr>
            <a:r>
              <a:rPr lang="en-US"/>
              <a:t>Instances represent real-world objects, events, or concepts that are categorized under a particular class.</a:t>
            </a:r>
            <a:endParaRPr/>
          </a:p>
          <a:p>
            <a:pPr indent="0" lvl="0" marL="0" rtl="0" algn="l">
              <a:spcBef>
                <a:spcPts val="1000"/>
              </a:spcBef>
              <a:spcAft>
                <a:spcPts val="0"/>
              </a:spcAft>
              <a:buClr>
                <a:schemeClr val="dk1"/>
              </a:buClr>
              <a:buSzPts val="1100"/>
              <a:buFont typeface="Arial"/>
              <a:buNone/>
            </a:pPr>
            <a:r>
              <a:rPr lang="en-US"/>
              <a:t>Role of an Instance:</a:t>
            </a:r>
            <a:endParaRPr/>
          </a:p>
          <a:p>
            <a:pPr indent="-342900" lvl="0" marL="457200" rtl="0" algn="l">
              <a:spcBef>
                <a:spcPts val="1000"/>
              </a:spcBef>
              <a:spcAft>
                <a:spcPts val="0"/>
              </a:spcAft>
              <a:buSzPts val="1800"/>
              <a:buChar char="•"/>
            </a:pPr>
            <a:r>
              <a:rPr lang="en-US"/>
              <a:t>Specific Example of a Class: While classes represent abstract categories (e.g., “Car”), instances represent specific examples of that category (e.g., “MyCar” or “Toyota Corolla”).</a:t>
            </a:r>
            <a:endParaRPr/>
          </a:p>
          <a:p>
            <a:pPr indent="-342900" lvl="0" marL="457200" rtl="0" algn="l">
              <a:spcBef>
                <a:spcPts val="0"/>
              </a:spcBef>
              <a:spcAft>
                <a:spcPts val="0"/>
              </a:spcAft>
              <a:buSzPts val="1800"/>
              <a:buChar char="•"/>
            </a:pPr>
            <a:r>
              <a:rPr lang="en-US"/>
              <a:t>Populating the Ontology: Instances bring ontologies to life by populating the abstract framework with real or conceptual entities.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0283b5da03_0_2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Instances - Example</a:t>
            </a:r>
            <a:endParaRPr/>
          </a:p>
        </p:txBody>
      </p:sp>
      <p:sp>
        <p:nvSpPr>
          <p:cNvPr id="156" name="Google Shape;156;g30283b5da03_0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Clr>
                <a:schemeClr val="dk1"/>
              </a:buClr>
              <a:buSzPct val="39285"/>
              <a:buFont typeface="Arial"/>
              <a:buNone/>
            </a:pPr>
            <a:r>
              <a:rPr b="1" lang="en-US"/>
              <a:t>Class</a:t>
            </a:r>
            <a:r>
              <a:rPr lang="en-US"/>
              <a:t>: “Dog”</a:t>
            </a:r>
            <a:endParaRPr/>
          </a:p>
          <a:p>
            <a:pPr indent="0" lvl="0" marL="0" rtl="0" algn="l">
              <a:spcBef>
                <a:spcPts val="1000"/>
              </a:spcBef>
              <a:spcAft>
                <a:spcPts val="0"/>
              </a:spcAft>
              <a:buClr>
                <a:schemeClr val="dk1"/>
              </a:buClr>
              <a:buSzPct val="39285"/>
              <a:buFont typeface="Arial"/>
              <a:buNone/>
            </a:pPr>
            <a:r>
              <a:rPr b="1" lang="en-US"/>
              <a:t>Instance</a:t>
            </a:r>
            <a:r>
              <a:rPr lang="en-US"/>
              <a:t>: “Rex” (a specific dog, belonging to the class “Dog”)</a:t>
            </a:r>
            <a:endParaRPr/>
          </a:p>
          <a:p>
            <a:pPr indent="0" lvl="0" marL="0" rtl="0" algn="l">
              <a:spcBef>
                <a:spcPts val="1000"/>
              </a:spcBef>
              <a:spcAft>
                <a:spcPts val="0"/>
              </a:spcAft>
              <a:buClr>
                <a:schemeClr val="dk1"/>
              </a:buClr>
              <a:buSzPct val="39285"/>
              <a:buFont typeface="Arial"/>
              <a:buNone/>
            </a:pPr>
            <a:r>
              <a:rPr b="1" lang="en-US"/>
              <a:t>Properties</a:t>
            </a:r>
            <a:r>
              <a:rPr lang="en-US"/>
              <a:t> of Rex: "Rex hasColor 'Brown'," "Rex hasAge 3 years"</a:t>
            </a:r>
            <a:endParaRPr/>
          </a:p>
          <a:p>
            <a:pPr indent="0" lvl="0" marL="0" rtl="0" algn="l">
              <a:spcBef>
                <a:spcPts val="1000"/>
              </a:spcBef>
              <a:spcAft>
                <a:spcPts val="0"/>
              </a:spcAft>
              <a:buClr>
                <a:schemeClr val="dk1"/>
              </a:buClr>
              <a:buSzPct val="39285"/>
              <a:buFont typeface="Arial"/>
              <a:buNone/>
            </a:pPr>
            <a:r>
              <a:rPr lang="en-US"/>
              <a:t>Characteristics of Instances:</a:t>
            </a:r>
            <a:endParaRPr/>
          </a:p>
          <a:p>
            <a:pPr indent="-325755" lvl="0" marL="457200" rtl="0" algn="l">
              <a:spcBef>
                <a:spcPts val="1000"/>
              </a:spcBef>
              <a:spcAft>
                <a:spcPts val="0"/>
              </a:spcAft>
              <a:buSzPct val="64285"/>
              <a:buChar char="•"/>
            </a:pPr>
            <a:r>
              <a:rPr b="1" lang="en-US"/>
              <a:t>Uniqueness</a:t>
            </a:r>
            <a:r>
              <a:rPr lang="en-US"/>
              <a:t>: Each instance is unique within its context (ID). For example, “Rex” refers to a specific dog, different from another instance like “Max.”</a:t>
            </a:r>
            <a:endParaRPr/>
          </a:p>
          <a:p>
            <a:pPr indent="-325755" lvl="0" marL="457200" rtl="0" algn="l">
              <a:spcBef>
                <a:spcPts val="0"/>
              </a:spcBef>
              <a:spcAft>
                <a:spcPts val="0"/>
              </a:spcAft>
              <a:buSzPct val="64285"/>
              <a:buChar char="•"/>
            </a:pPr>
            <a:r>
              <a:rPr b="1" lang="en-US"/>
              <a:t>Associated with Classes</a:t>
            </a:r>
            <a:r>
              <a:rPr lang="en-US"/>
              <a:t>: Every instance must belong to one or more classes. Instances inherit the properties and behaviors defined by the class.</a:t>
            </a:r>
            <a:endParaRPr/>
          </a:p>
          <a:p>
            <a:pPr indent="-325755" lvl="0" marL="457200" rtl="0" algn="l">
              <a:spcBef>
                <a:spcPts val="0"/>
              </a:spcBef>
              <a:spcAft>
                <a:spcPts val="0"/>
              </a:spcAft>
              <a:buSzPct val="64285"/>
              <a:buChar char="•"/>
            </a:pPr>
            <a:r>
              <a:rPr b="1" lang="en-US"/>
              <a:t>Attributes</a:t>
            </a:r>
            <a:r>
              <a:rPr lang="en-US"/>
              <a:t>/Properties: Instances are characterized by specific attributes (e.g., name, age, color) and relationships with other instances.</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0283b5da03_0_2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Properties</a:t>
            </a:r>
            <a:endParaRPr/>
          </a:p>
        </p:txBody>
      </p:sp>
      <p:sp>
        <p:nvSpPr>
          <p:cNvPr id="162" name="Google Shape;162;g30283b5da03_0_25"/>
          <p:cNvSpPr txBox="1"/>
          <p:nvPr>
            <p:ph idx="1" type="body"/>
          </p:nvPr>
        </p:nvSpPr>
        <p:spPr>
          <a:xfrm>
            <a:off x="789500" y="1630800"/>
            <a:ext cx="10515600" cy="4351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Clr>
                <a:schemeClr val="dk1"/>
              </a:buClr>
              <a:buSzPct val="39285"/>
              <a:buFont typeface="Arial"/>
              <a:buNone/>
            </a:pPr>
            <a:r>
              <a:rPr lang="en-US"/>
              <a:t>A property in an ontology </a:t>
            </a:r>
            <a:r>
              <a:rPr b="1" lang="en-US"/>
              <a:t>describes</a:t>
            </a:r>
            <a:r>
              <a:rPr lang="en-US"/>
              <a:t> a </a:t>
            </a:r>
            <a:r>
              <a:rPr b="1" lang="en-US"/>
              <a:t>characteristic</a:t>
            </a:r>
            <a:r>
              <a:rPr lang="en-US"/>
              <a:t> or a </a:t>
            </a:r>
            <a:r>
              <a:rPr b="1" lang="en-US"/>
              <a:t>relationship</a:t>
            </a:r>
            <a:r>
              <a:rPr lang="en-US"/>
              <a:t> of an instance or between two instances.</a:t>
            </a:r>
            <a:endParaRPr/>
          </a:p>
          <a:p>
            <a:pPr indent="0" lvl="0" marL="0" rtl="0" algn="l">
              <a:spcBef>
                <a:spcPts val="1000"/>
              </a:spcBef>
              <a:spcAft>
                <a:spcPts val="0"/>
              </a:spcAft>
              <a:buClr>
                <a:schemeClr val="dk1"/>
              </a:buClr>
              <a:buSzPct val="39285"/>
              <a:buFont typeface="Arial"/>
              <a:buNone/>
            </a:pPr>
            <a:r>
              <a:rPr lang="en-US"/>
              <a:t>Properties are used to define the attributes or relations of a class or an instance.</a:t>
            </a:r>
            <a:endParaRPr/>
          </a:p>
          <a:p>
            <a:pPr indent="0" lvl="0" marL="0" rtl="0" algn="l">
              <a:spcBef>
                <a:spcPts val="1000"/>
              </a:spcBef>
              <a:spcAft>
                <a:spcPts val="0"/>
              </a:spcAft>
              <a:buClr>
                <a:schemeClr val="dk1"/>
              </a:buClr>
              <a:buSzPct val="39285"/>
              <a:buFont typeface="Arial"/>
              <a:buNone/>
            </a:pPr>
            <a:r>
              <a:rPr lang="en-US"/>
              <a:t>Types of Properties:</a:t>
            </a:r>
            <a:endParaRPr/>
          </a:p>
          <a:p>
            <a:pPr indent="-325755" lvl="0" marL="457200" rtl="0" algn="l">
              <a:lnSpc>
                <a:spcPct val="115000"/>
              </a:lnSpc>
              <a:spcBef>
                <a:spcPts val="1000"/>
              </a:spcBef>
              <a:spcAft>
                <a:spcPts val="0"/>
              </a:spcAft>
              <a:buSzPct val="64285"/>
              <a:buChar char="•"/>
            </a:pPr>
            <a:r>
              <a:rPr b="1" lang="en-US"/>
              <a:t>Datatype</a:t>
            </a:r>
            <a:r>
              <a:rPr lang="en-US"/>
              <a:t> Properties: These link an instance to a literal value (e.g., a string, number, or date).</a:t>
            </a:r>
            <a:endParaRPr/>
          </a:p>
          <a:p>
            <a:pPr indent="-325755" lvl="1" marL="914400" rtl="0" algn="l">
              <a:lnSpc>
                <a:spcPct val="115000"/>
              </a:lnSpc>
              <a:spcBef>
                <a:spcPts val="0"/>
              </a:spcBef>
              <a:spcAft>
                <a:spcPts val="0"/>
              </a:spcAft>
              <a:buSzPct val="75000"/>
              <a:buChar char="•"/>
            </a:pPr>
            <a:r>
              <a:rPr lang="en-US"/>
              <a:t>Example: “Person hasAge 30” — Here, “hasAge” is a datatype property linking the instance “Person” to the number 30.</a:t>
            </a:r>
            <a:endParaRPr/>
          </a:p>
          <a:p>
            <a:pPr indent="-325755" lvl="0" marL="457200" rtl="0" algn="l">
              <a:lnSpc>
                <a:spcPct val="115000"/>
              </a:lnSpc>
              <a:spcBef>
                <a:spcPts val="0"/>
              </a:spcBef>
              <a:spcAft>
                <a:spcPts val="0"/>
              </a:spcAft>
              <a:buSzPct val="64285"/>
              <a:buChar char="•"/>
            </a:pPr>
            <a:r>
              <a:rPr b="1" lang="en-US"/>
              <a:t>Object</a:t>
            </a:r>
            <a:r>
              <a:rPr lang="en-US"/>
              <a:t> Properties: These link an instance to another instance or entity.</a:t>
            </a:r>
            <a:endParaRPr/>
          </a:p>
          <a:p>
            <a:pPr indent="-325755" lvl="1" marL="914400" rtl="0" algn="l">
              <a:lnSpc>
                <a:spcPct val="115000"/>
              </a:lnSpc>
              <a:spcBef>
                <a:spcPts val="0"/>
              </a:spcBef>
              <a:spcAft>
                <a:spcPts val="0"/>
              </a:spcAft>
              <a:buSzPct val="75000"/>
              <a:buChar char="•"/>
            </a:pPr>
            <a:r>
              <a:rPr lang="en-US"/>
              <a:t>Example: “Person hasFriend John” — “hasFriend” is an object property linking one person to another individual.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045dd8b514_0_7"/>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Role of Properties</a:t>
            </a:r>
            <a:endParaRPr/>
          </a:p>
        </p:txBody>
      </p:sp>
      <p:sp>
        <p:nvSpPr>
          <p:cNvPr id="168" name="Google Shape;168;g3045dd8b514_0_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a:t>Describe Characteristics</a:t>
            </a:r>
            <a:r>
              <a:rPr lang="en-US"/>
              <a:t>: Properties help describe the attributes or features of instances (e.g., a car’s color or a person’s age).</a:t>
            </a:r>
            <a:endParaRPr/>
          </a:p>
          <a:p>
            <a:pPr indent="0" lvl="0" marL="0" rtl="0" algn="l">
              <a:spcBef>
                <a:spcPts val="1000"/>
              </a:spcBef>
              <a:spcAft>
                <a:spcPts val="0"/>
              </a:spcAft>
              <a:buClr>
                <a:schemeClr val="dk1"/>
              </a:buClr>
              <a:buSzPts val="1100"/>
              <a:buFont typeface="Arial"/>
              <a:buNone/>
            </a:pPr>
            <a:r>
              <a:rPr b="1" lang="en-US"/>
              <a:t>Define Relationships</a:t>
            </a:r>
            <a:r>
              <a:rPr lang="en-US"/>
              <a:t>: They also establish relationships between entities, such as ownership or membership.</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0283b5da03_0_3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Relations</a:t>
            </a:r>
            <a:endParaRPr/>
          </a:p>
        </p:txBody>
      </p:sp>
      <p:sp>
        <p:nvSpPr>
          <p:cNvPr id="174" name="Google Shape;174;g30283b5da03_0_30"/>
          <p:cNvSpPr txBox="1"/>
          <p:nvPr>
            <p:ph idx="1" type="body"/>
          </p:nvPr>
        </p:nvSpPr>
        <p:spPr>
          <a:xfrm>
            <a:off x="691650" y="1617075"/>
            <a:ext cx="10662300" cy="4559700"/>
          </a:xfrm>
          <a:prstGeom prst="rect">
            <a:avLst/>
          </a:prstGeom>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SzPts val="1800"/>
              <a:buChar char="•"/>
            </a:pPr>
            <a:r>
              <a:rPr lang="en-US"/>
              <a:t>A </a:t>
            </a:r>
            <a:r>
              <a:rPr b="1" lang="en-US"/>
              <a:t>relation</a:t>
            </a:r>
            <a:r>
              <a:rPr lang="en-US"/>
              <a:t> (typically expressed through </a:t>
            </a:r>
            <a:r>
              <a:rPr b="1" lang="en-US"/>
              <a:t>object properties</a:t>
            </a:r>
            <a:r>
              <a:rPr lang="en-US"/>
              <a:t>) in an ontology defines a </a:t>
            </a:r>
            <a:r>
              <a:rPr b="1" lang="en-US"/>
              <a:t>connection</a:t>
            </a:r>
            <a:r>
              <a:rPr lang="en-US"/>
              <a:t> or association </a:t>
            </a:r>
            <a:r>
              <a:rPr b="1" lang="en-US"/>
              <a:t>between</a:t>
            </a:r>
            <a:r>
              <a:rPr lang="en-US"/>
              <a:t> </a:t>
            </a:r>
            <a:r>
              <a:rPr b="1" lang="en-US"/>
              <a:t>two instances</a:t>
            </a:r>
            <a:r>
              <a:rPr lang="en-US"/>
              <a:t> or between an instance and a class.</a:t>
            </a:r>
            <a:endParaRPr/>
          </a:p>
          <a:p>
            <a:pPr indent="-342900" lvl="0" marL="457200" rtl="0" algn="l">
              <a:lnSpc>
                <a:spcPct val="100000"/>
              </a:lnSpc>
              <a:spcBef>
                <a:spcPts val="0"/>
              </a:spcBef>
              <a:spcAft>
                <a:spcPts val="0"/>
              </a:spcAft>
              <a:buSzPts val="1800"/>
              <a:buChar char="•"/>
            </a:pPr>
            <a:r>
              <a:rPr b="1" lang="en-US"/>
              <a:t>Relations</a:t>
            </a:r>
            <a:r>
              <a:rPr lang="en-US"/>
              <a:t> are the mechanisms through which entities in an ontology are </a:t>
            </a:r>
            <a:r>
              <a:rPr b="1" lang="en-US"/>
              <a:t>connected</a:t>
            </a:r>
            <a:r>
              <a:rPr lang="en-US"/>
              <a:t>, creating a web of interrelated data.</a:t>
            </a:r>
            <a:endParaRPr/>
          </a:p>
          <a:p>
            <a:pPr indent="-342900" lvl="0" marL="457200" rtl="0" algn="l">
              <a:lnSpc>
                <a:spcPct val="100000"/>
              </a:lnSpc>
              <a:spcBef>
                <a:spcPts val="0"/>
              </a:spcBef>
              <a:spcAft>
                <a:spcPts val="0"/>
              </a:spcAft>
              <a:buSzPts val="1800"/>
              <a:buChar char="•"/>
            </a:pPr>
            <a:r>
              <a:rPr lang="en-US"/>
              <a:t>Types of Relations:</a:t>
            </a:r>
            <a:endParaRPr/>
          </a:p>
          <a:p>
            <a:pPr indent="-342900" lvl="1" marL="914400" rtl="0" algn="l">
              <a:lnSpc>
                <a:spcPct val="100000"/>
              </a:lnSpc>
              <a:spcBef>
                <a:spcPts val="0"/>
              </a:spcBef>
              <a:spcAft>
                <a:spcPts val="0"/>
              </a:spcAft>
              <a:buSzPts val="1800"/>
              <a:buChar char="•"/>
            </a:pPr>
            <a:r>
              <a:rPr b="1" lang="en-US"/>
              <a:t>Hierarchical</a:t>
            </a:r>
            <a:r>
              <a:rPr lang="en-US"/>
              <a:t> Relations: Represent subclass or superclass relationships (e.g., “Dog is a subclass of Animal”).</a:t>
            </a:r>
            <a:endParaRPr/>
          </a:p>
          <a:p>
            <a:pPr indent="-342900" lvl="1" marL="914400" rtl="0" algn="l">
              <a:lnSpc>
                <a:spcPct val="100000"/>
              </a:lnSpc>
              <a:spcBef>
                <a:spcPts val="0"/>
              </a:spcBef>
              <a:spcAft>
                <a:spcPts val="0"/>
              </a:spcAft>
              <a:buSzPts val="1800"/>
              <a:buChar char="•"/>
            </a:pPr>
            <a:r>
              <a:rPr b="1" lang="en-US"/>
              <a:t>Non-Hierarchical</a:t>
            </a:r>
            <a:r>
              <a:rPr lang="en-US"/>
              <a:t> Relations: Define more general connections, such as one entity owning or being related to another (e.g., "Person owns Car").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045dd8b514_0_12"/>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Relations - Example</a:t>
            </a:r>
            <a:endParaRPr/>
          </a:p>
        </p:txBody>
      </p:sp>
      <p:sp>
        <p:nvSpPr>
          <p:cNvPr id="180" name="Google Shape;180;g3045dd8b514_0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Clr>
                <a:schemeClr val="dk1"/>
              </a:buClr>
              <a:buSzPts val="1100"/>
              <a:buFont typeface="Arial"/>
              <a:buNone/>
            </a:pPr>
            <a:r>
              <a:rPr lang="en-US"/>
              <a:t>In a </a:t>
            </a:r>
            <a:r>
              <a:rPr b="1" lang="en-US"/>
              <a:t>family ontology</a:t>
            </a:r>
            <a:r>
              <a:rPr lang="en-US"/>
              <a:t>:</a:t>
            </a:r>
            <a:endParaRPr/>
          </a:p>
          <a:p>
            <a:pPr indent="-342900" lvl="0" marL="457200" rtl="0" algn="l">
              <a:spcBef>
                <a:spcPts val="1000"/>
              </a:spcBef>
              <a:spcAft>
                <a:spcPts val="0"/>
              </a:spcAft>
              <a:buSzPts val="1800"/>
              <a:buChar char="•"/>
            </a:pPr>
            <a:r>
              <a:rPr b="1" lang="en-US"/>
              <a:t>Relation</a:t>
            </a:r>
            <a:r>
              <a:rPr lang="en-US"/>
              <a:t>: “ParentOf”</a:t>
            </a:r>
            <a:endParaRPr/>
          </a:p>
          <a:p>
            <a:pPr indent="-342900" lvl="0" marL="457200" rtl="0" algn="l">
              <a:spcBef>
                <a:spcPts val="0"/>
              </a:spcBef>
              <a:spcAft>
                <a:spcPts val="0"/>
              </a:spcAft>
              <a:buSzPts val="1800"/>
              <a:buChar char="•"/>
            </a:pPr>
            <a:r>
              <a:rPr lang="en-US"/>
              <a:t>Instances: “Alice” (Person), “Bob” (Person)</a:t>
            </a:r>
            <a:endParaRPr/>
          </a:p>
          <a:p>
            <a:pPr indent="-342900" lvl="0" marL="457200" rtl="0" algn="l">
              <a:spcBef>
                <a:spcPts val="0"/>
              </a:spcBef>
              <a:spcAft>
                <a:spcPts val="0"/>
              </a:spcAft>
              <a:buSzPts val="1800"/>
              <a:buChar char="•"/>
            </a:pPr>
            <a:r>
              <a:rPr b="1" lang="en-US"/>
              <a:t>Description</a:t>
            </a:r>
            <a:r>
              <a:rPr lang="en-US"/>
              <a:t>: "Alice ParentOf Bob" — This relation connects two instances, describing that Alice is Bob’s parent.</a:t>
            </a:r>
            <a:endParaRPr/>
          </a:p>
          <a:p>
            <a:pPr indent="0" lvl="0" marL="0" rtl="0" algn="l">
              <a:spcBef>
                <a:spcPts val="1000"/>
              </a:spcBef>
              <a:spcAft>
                <a:spcPts val="0"/>
              </a:spcAft>
              <a:buClr>
                <a:schemeClr val="dk1"/>
              </a:buClr>
              <a:buSzPts val="1100"/>
              <a:buFont typeface="Arial"/>
              <a:buNone/>
            </a:pPr>
            <a:r>
              <a:rPr b="1" lang="en-US"/>
              <a:t>Role of Relations</a:t>
            </a:r>
            <a:r>
              <a:rPr lang="en-US"/>
              <a:t>:</a:t>
            </a:r>
            <a:endParaRPr/>
          </a:p>
          <a:p>
            <a:pPr indent="-342900" lvl="0" marL="457200" rtl="0" algn="l">
              <a:spcBef>
                <a:spcPts val="1000"/>
              </a:spcBef>
              <a:spcAft>
                <a:spcPts val="0"/>
              </a:spcAft>
              <a:buSzPts val="1800"/>
              <a:buChar char="•"/>
            </a:pPr>
            <a:r>
              <a:rPr b="1" lang="en-US"/>
              <a:t>Structure the Data</a:t>
            </a:r>
            <a:r>
              <a:rPr lang="en-US"/>
              <a:t>: Relations give structure to the data by defining how instances interact with or relate to one another.</a:t>
            </a:r>
            <a:endParaRPr/>
          </a:p>
          <a:p>
            <a:pPr indent="-342900" lvl="0" marL="457200" rtl="0" algn="l">
              <a:spcBef>
                <a:spcPts val="0"/>
              </a:spcBef>
              <a:spcAft>
                <a:spcPts val="0"/>
              </a:spcAft>
              <a:buSzPts val="1800"/>
              <a:buChar char="•"/>
            </a:pPr>
            <a:r>
              <a:rPr b="1" lang="en-US"/>
              <a:t>Express Interconnections</a:t>
            </a:r>
            <a:r>
              <a:rPr lang="en-US"/>
              <a:t>: They allow the ontology to represent real-world relationships between entities.</a:t>
            </a:r>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040c459d6b_0_144"/>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Subject - Predicate - Object (I)</a:t>
            </a:r>
            <a:endParaRPr/>
          </a:p>
        </p:txBody>
      </p:sp>
      <p:sp>
        <p:nvSpPr>
          <p:cNvPr id="186" name="Google Shape;186;g3040c459d6b_0_144"/>
          <p:cNvSpPr txBox="1"/>
          <p:nvPr>
            <p:ph idx="1" type="body"/>
          </p:nvPr>
        </p:nvSpPr>
        <p:spPr>
          <a:xfrm>
            <a:off x="428625" y="1451475"/>
            <a:ext cx="10925100" cy="4725300"/>
          </a:xfrm>
          <a:prstGeom prst="rect">
            <a:avLst/>
          </a:prstGeom>
        </p:spPr>
        <p:txBody>
          <a:bodyPr anchorCtr="0" anchor="t" bIns="45700" lIns="91425" spcFirstLastPara="1" rIns="91425" wrap="square" tIns="45700">
            <a:normAutofit/>
          </a:bodyPr>
          <a:lstStyle/>
          <a:p>
            <a:pPr indent="-387350" lvl="0" marL="457200" rtl="0" algn="l">
              <a:lnSpc>
                <a:spcPct val="115000"/>
              </a:lnSpc>
              <a:spcBef>
                <a:spcPts val="1200"/>
              </a:spcBef>
              <a:spcAft>
                <a:spcPts val="0"/>
              </a:spcAft>
              <a:buSzPts val="2500"/>
              <a:buChar char="●"/>
            </a:pPr>
            <a:r>
              <a:rPr lang="en-US" sz="2500"/>
              <a:t>The </a:t>
            </a:r>
            <a:r>
              <a:rPr b="1" lang="en-US" sz="2500"/>
              <a:t>Subject-Predicate-Object</a:t>
            </a:r>
            <a:r>
              <a:rPr lang="en-US" sz="2500"/>
              <a:t> structure is a fundamental concept in ontologies, commonly referred to as a triple.</a:t>
            </a:r>
            <a:endParaRPr sz="2500"/>
          </a:p>
          <a:p>
            <a:pPr indent="-387350" lvl="0" marL="457200" rtl="0" algn="l">
              <a:lnSpc>
                <a:spcPct val="115000"/>
              </a:lnSpc>
              <a:spcBef>
                <a:spcPts val="0"/>
              </a:spcBef>
              <a:spcAft>
                <a:spcPts val="0"/>
              </a:spcAft>
              <a:buSzPts val="2500"/>
              <a:buChar char="●"/>
            </a:pPr>
            <a:r>
              <a:rPr lang="en-US" sz="2500"/>
              <a:t>It represents how knowledge is expressed as a statement in the form of three components:</a:t>
            </a:r>
            <a:endParaRPr sz="2500"/>
          </a:p>
          <a:p>
            <a:pPr indent="-387350" lvl="1" marL="914400" rtl="0" algn="l">
              <a:lnSpc>
                <a:spcPct val="115000"/>
              </a:lnSpc>
              <a:spcBef>
                <a:spcPts val="0"/>
              </a:spcBef>
              <a:spcAft>
                <a:spcPts val="0"/>
              </a:spcAft>
              <a:buSzPts val="2500"/>
              <a:buAutoNum type="arabicPeriod"/>
            </a:pPr>
            <a:r>
              <a:rPr b="1" lang="en-US" sz="2500"/>
              <a:t>Subject</a:t>
            </a:r>
            <a:r>
              <a:rPr lang="en-US" sz="2500"/>
              <a:t>: The entity or instance being described.</a:t>
            </a:r>
            <a:endParaRPr sz="2500"/>
          </a:p>
          <a:p>
            <a:pPr indent="-387350" lvl="1" marL="914400" rtl="0" algn="l">
              <a:lnSpc>
                <a:spcPct val="115000"/>
              </a:lnSpc>
              <a:spcBef>
                <a:spcPts val="0"/>
              </a:spcBef>
              <a:spcAft>
                <a:spcPts val="0"/>
              </a:spcAft>
              <a:buSzPts val="2500"/>
              <a:buAutoNum type="arabicPeriod"/>
            </a:pPr>
            <a:r>
              <a:rPr b="1" lang="en-US" sz="2500"/>
              <a:t>Predicate</a:t>
            </a:r>
            <a:r>
              <a:rPr lang="en-US" sz="2500"/>
              <a:t>: The property or relationship applied to the subject.</a:t>
            </a:r>
            <a:endParaRPr sz="2500"/>
          </a:p>
          <a:p>
            <a:pPr indent="-387350" lvl="1" marL="914400" rtl="0" algn="l">
              <a:lnSpc>
                <a:spcPct val="115000"/>
              </a:lnSpc>
              <a:spcBef>
                <a:spcPts val="0"/>
              </a:spcBef>
              <a:spcAft>
                <a:spcPts val="0"/>
              </a:spcAft>
              <a:buSzPts val="2500"/>
              <a:buAutoNum type="arabicPeriod"/>
            </a:pPr>
            <a:r>
              <a:rPr b="1" lang="en-US" sz="2500"/>
              <a:t>Object</a:t>
            </a:r>
            <a:r>
              <a:rPr lang="en-US" sz="2500"/>
              <a:t>: The value or entity to which the subject is related via the predicate.</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045dd8b514_0_17"/>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Subject - Predicate - Object (II)</a:t>
            </a:r>
            <a:endParaRPr/>
          </a:p>
        </p:txBody>
      </p:sp>
      <p:sp>
        <p:nvSpPr>
          <p:cNvPr id="192" name="Google Shape;192;g3045dd8b514_0_17"/>
          <p:cNvSpPr txBox="1"/>
          <p:nvPr>
            <p:ph idx="1" type="body"/>
          </p:nvPr>
        </p:nvSpPr>
        <p:spPr>
          <a:xfrm>
            <a:off x="613725" y="1636575"/>
            <a:ext cx="10740000" cy="4540200"/>
          </a:xfrm>
          <a:prstGeom prst="rect">
            <a:avLst/>
          </a:prstGeom>
        </p:spPr>
        <p:txBody>
          <a:bodyPr anchorCtr="0" anchor="t" bIns="45700" lIns="91425" spcFirstLastPara="1" rIns="91425" wrap="square" tIns="45700">
            <a:normAutofit lnSpcReduction="10000"/>
          </a:bodyPr>
          <a:lstStyle/>
          <a:p>
            <a:pPr indent="0" lvl="0" marL="0" rtl="0" algn="l">
              <a:lnSpc>
                <a:spcPct val="115000"/>
              </a:lnSpc>
              <a:spcBef>
                <a:spcPts val="1200"/>
              </a:spcBef>
              <a:spcAft>
                <a:spcPts val="0"/>
              </a:spcAft>
              <a:buClr>
                <a:schemeClr val="dk1"/>
              </a:buClr>
              <a:buSzPts val="1100"/>
              <a:buFont typeface="Arial"/>
              <a:buNone/>
            </a:pPr>
            <a:r>
              <a:rPr lang="en-US" sz="1900"/>
              <a:t>Breakdown of the Triple:</a:t>
            </a:r>
            <a:endParaRPr sz="1900"/>
          </a:p>
          <a:p>
            <a:pPr indent="-349250" lvl="0" marL="457200" rtl="0" algn="l">
              <a:lnSpc>
                <a:spcPct val="115000"/>
              </a:lnSpc>
              <a:spcBef>
                <a:spcPts val="1200"/>
              </a:spcBef>
              <a:spcAft>
                <a:spcPts val="0"/>
              </a:spcAft>
              <a:buSzPts val="1900"/>
              <a:buChar char="●"/>
            </a:pPr>
            <a:r>
              <a:rPr b="1" lang="en-US" sz="1900"/>
              <a:t>Subject</a:t>
            </a:r>
            <a:r>
              <a:rPr lang="en-US" sz="1900"/>
              <a:t>: The resource or instance about which the statement is made.</a:t>
            </a:r>
            <a:endParaRPr sz="1900"/>
          </a:p>
          <a:p>
            <a:pPr indent="-349250" lvl="0" marL="457200" rtl="0" algn="l">
              <a:lnSpc>
                <a:spcPct val="115000"/>
              </a:lnSpc>
              <a:spcBef>
                <a:spcPts val="0"/>
              </a:spcBef>
              <a:spcAft>
                <a:spcPts val="0"/>
              </a:spcAft>
              <a:buSzPts val="1900"/>
              <a:buChar char="●"/>
            </a:pPr>
            <a:r>
              <a:rPr b="1" lang="en-US" sz="1900"/>
              <a:t>Predicate</a:t>
            </a:r>
            <a:r>
              <a:rPr lang="en-US" sz="1900"/>
              <a:t>: The property or relation that connects the subject to the object.</a:t>
            </a:r>
            <a:endParaRPr sz="1900"/>
          </a:p>
          <a:p>
            <a:pPr indent="-349250" lvl="0" marL="457200" rtl="0" algn="l">
              <a:lnSpc>
                <a:spcPct val="115000"/>
              </a:lnSpc>
              <a:spcBef>
                <a:spcPts val="0"/>
              </a:spcBef>
              <a:spcAft>
                <a:spcPts val="0"/>
              </a:spcAft>
              <a:buSzPts val="1900"/>
              <a:buChar char="●"/>
            </a:pPr>
            <a:r>
              <a:rPr b="1" lang="en-US" sz="1900"/>
              <a:t>Object</a:t>
            </a:r>
            <a:r>
              <a:rPr lang="en-US" sz="1900"/>
              <a:t>: The target of the statement, which can be another instance (object property) or a literal value (datatype property).</a:t>
            </a:r>
            <a:endParaRPr sz="1900"/>
          </a:p>
          <a:p>
            <a:pPr indent="0" lvl="0" marL="0" rtl="0" algn="l">
              <a:lnSpc>
                <a:spcPct val="115000"/>
              </a:lnSpc>
              <a:spcBef>
                <a:spcPts val="1200"/>
              </a:spcBef>
              <a:spcAft>
                <a:spcPts val="0"/>
              </a:spcAft>
              <a:buClr>
                <a:schemeClr val="dk1"/>
              </a:buClr>
              <a:buSzPts val="1100"/>
              <a:buFont typeface="Arial"/>
              <a:buNone/>
            </a:pPr>
            <a:r>
              <a:rPr lang="en-US" sz="1900"/>
              <a:t>Role in Ontologies:</a:t>
            </a:r>
            <a:endParaRPr sz="1900"/>
          </a:p>
          <a:p>
            <a:pPr indent="-349250" lvl="0" marL="457200" rtl="0" algn="l">
              <a:lnSpc>
                <a:spcPct val="115000"/>
              </a:lnSpc>
              <a:spcBef>
                <a:spcPts val="1200"/>
              </a:spcBef>
              <a:spcAft>
                <a:spcPts val="0"/>
              </a:spcAft>
              <a:buSzPts val="1900"/>
              <a:buChar char="●"/>
            </a:pPr>
            <a:r>
              <a:rPr lang="en-US" sz="1900"/>
              <a:t>This triple structure is used to express facts or knowledge in ontology languages like RDF (Resource Description Framework).</a:t>
            </a:r>
            <a:endParaRPr sz="1900"/>
          </a:p>
          <a:p>
            <a:pPr indent="-349250" lvl="0" marL="457200" rtl="0" algn="l">
              <a:lnSpc>
                <a:spcPct val="115000"/>
              </a:lnSpc>
              <a:spcBef>
                <a:spcPts val="0"/>
              </a:spcBef>
              <a:spcAft>
                <a:spcPts val="0"/>
              </a:spcAft>
              <a:buSzPts val="1900"/>
              <a:buChar char="●"/>
            </a:pPr>
            <a:r>
              <a:rPr lang="en-US" sz="1900"/>
              <a:t>It forms the basis for describing relationships and characteristics in a formal, machine-readable way.</a:t>
            </a:r>
            <a:endParaRPr sz="19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Pin on predicates question at mentimeter (snapshot)" id="197" name="Google Shape;197;g30a24625c9e_0_7"/>
          <p:cNvPicPr preferRelativeResize="0"/>
          <p:nvPr/>
        </p:nvPicPr>
        <p:blipFill>
          <a:blip r:embed="rId3">
            <a:alphaModFix/>
          </a:blip>
          <a:stretch>
            <a:fillRect/>
          </a:stretch>
        </p:blipFill>
        <p:spPr>
          <a:xfrm>
            <a:off x="152400" y="152400"/>
            <a:ext cx="11277600" cy="120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040c459d6b_0_193"/>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Subject - Predicate - Object (III)</a:t>
            </a:r>
            <a:endParaRPr/>
          </a:p>
        </p:txBody>
      </p:sp>
      <p:pic>
        <p:nvPicPr>
          <p:cNvPr descr="Mona Lisa ontology example" id="203" name="Google Shape;203;g3040c459d6b_0_193"/>
          <p:cNvPicPr preferRelativeResize="0"/>
          <p:nvPr/>
        </p:nvPicPr>
        <p:blipFill rotWithShape="1">
          <a:blip r:embed="rId3">
            <a:alphaModFix/>
          </a:blip>
          <a:srcRect b="0" l="0" r="0" t="0"/>
          <a:stretch/>
        </p:blipFill>
        <p:spPr>
          <a:xfrm>
            <a:off x="1986376" y="1412099"/>
            <a:ext cx="7163745" cy="4633593"/>
          </a:xfrm>
          <a:prstGeom prst="rect">
            <a:avLst/>
          </a:prstGeom>
          <a:noFill/>
          <a:ln>
            <a:noFill/>
          </a:ln>
        </p:spPr>
      </p:pic>
      <p:sp>
        <p:nvSpPr>
          <p:cNvPr id="204" name="Google Shape;204;g3040c459d6b_0_193"/>
          <p:cNvSpPr txBox="1"/>
          <p:nvPr/>
        </p:nvSpPr>
        <p:spPr>
          <a:xfrm>
            <a:off x="3919034" y="1819536"/>
            <a:ext cx="362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entury Gothic"/>
                <a:ea typeface="Century Gothic"/>
                <a:cs typeface="Century Gothic"/>
                <a:sym typeface="Century Gothic"/>
              </a:rPr>
              <a:t>Labeled directed graph</a:t>
            </a:r>
            <a:endParaRPr b="0" i="0" sz="1800" u="none" cap="none" strike="noStrike">
              <a:solidFill>
                <a:srgbClr val="000000"/>
              </a:solidFill>
              <a:latin typeface="Century Gothic"/>
              <a:ea typeface="Century Gothic"/>
              <a:cs typeface="Century Gothic"/>
              <a:sym typeface="Century Gothic"/>
            </a:endParaRPr>
          </a:p>
        </p:txBody>
      </p:sp>
      <p:sp>
        <p:nvSpPr>
          <p:cNvPr id="205" name="Google Shape;205;g3040c459d6b_0_193"/>
          <p:cNvSpPr/>
          <p:nvPr/>
        </p:nvSpPr>
        <p:spPr>
          <a:xfrm>
            <a:off x="2785832" y="5897447"/>
            <a:ext cx="6112800" cy="25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entury Gothic"/>
                <a:ea typeface="Century Gothic"/>
                <a:cs typeface="Century Gothic"/>
                <a:sym typeface="Century Gothic"/>
              </a:rPr>
              <a:t>From W3C RDF 1.1. Primer https://www.w3.org/TR/rdf11-primer/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040c459d6b_0_5"/>
          <p:cNvSpPr txBox="1"/>
          <p:nvPr>
            <p:ph type="title"/>
          </p:nvPr>
        </p:nvSpPr>
        <p:spPr>
          <a:xfrm>
            <a:off x="838200" y="365129"/>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icksand SemiBold"/>
              <a:buNone/>
            </a:pPr>
            <a:r>
              <a:rPr lang="en-US"/>
              <a:t>Outline</a:t>
            </a:r>
            <a:endParaRPr/>
          </a:p>
        </p:txBody>
      </p:sp>
      <p:sp>
        <p:nvSpPr>
          <p:cNvPr id="80" name="Google Shape;80;g3040c459d6b_0_5"/>
          <p:cNvSpPr txBox="1"/>
          <p:nvPr>
            <p:ph idx="1" type="body"/>
          </p:nvPr>
        </p:nvSpPr>
        <p:spPr>
          <a:xfrm>
            <a:off x="680200" y="1565425"/>
            <a:ext cx="10673700" cy="46113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Introduction</a:t>
            </a:r>
            <a:endParaRPr/>
          </a:p>
          <a:p>
            <a:pPr indent="-342900" lvl="0" marL="457200" rtl="0" algn="l">
              <a:lnSpc>
                <a:spcPct val="90000"/>
              </a:lnSpc>
              <a:spcBef>
                <a:spcPts val="0"/>
              </a:spcBef>
              <a:spcAft>
                <a:spcPts val="0"/>
              </a:spcAft>
              <a:buSzPts val="1800"/>
              <a:buChar char="•"/>
            </a:pPr>
            <a:r>
              <a:rPr lang="en-US"/>
              <a:t>Key concepts</a:t>
            </a:r>
            <a:endParaRPr/>
          </a:p>
          <a:p>
            <a:pPr indent="-342900" lvl="0" marL="457200" rtl="0" algn="l">
              <a:lnSpc>
                <a:spcPct val="90000"/>
              </a:lnSpc>
              <a:spcBef>
                <a:spcPts val="0"/>
              </a:spcBef>
              <a:spcAft>
                <a:spcPts val="0"/>
              </a:spcAft>
              <a:buSzPts val="1800"/>
              <a:buChar char="•"/>
            </a:pPr>
            <a:r>
              <a:rPr lang="en-US"/>
              <a:t>Benefits and “types”</a:t>
            </a:r>
            <a:endParaRPr/>
          </a:p>
          <a:p>
            <a:pPr indent="-342900" lvl="0" marL="457200" rtl="0" algn="l">
              <a:lnSpc>
                <a:spcPct val="90000"/>
              </a:lnSpc>
              <a:spcBef>
                <a:spcPts val="0"/>
              </a:spcBef>
              <a:spcAft>
                <a:spcPts val="0"/>
              </a:spcAft>
              <a:buSzPts val="1800"/>
              <a:buChar char="•"/>
            </a:pPr>
            <a:r>
              <a:rPr lang="en-US"/>
              <a:t>Technologies and applications. Examples</a:t>
            </a:r>
            <a:endParaRPr/>
          </a:p>
          <a:p>
            <a:pPr indent="-342900" lvl="0" marL="457200" rtl="0" algn="l">
              <a:lnSpc>
                <a:spcPct val="90000"/>
              </a:lnSpc>
              <a:spcBef>
                <a:spcPts val="0"/>
              </a:spcBef>
              <a:spcAft>
                <a:spcPts val="0"/>
              </a:spcAft>
              <a:buSzPts val="1800"/>
              <a:buChar char="•"/>
            </a:pPr>
            <a:r>
              <a:rPr lang="en-US"/>
              <a:t>Ontology modelling</a:t>
            </a:r>
            <a:endParaRPr/>
          </a:p>
        </p:txBody>
      </p:sp>
      <p:sp>
        <p:nvSpPr>
          <p:cNvPr id="81" name="Google Shape;81;g3040c459d6b_0_5"/>
          <p:cNvSpPr txBox="1"/>
          <p:nvPr>
            <p:ph idx="11" type="ftr"/>
          </p:nvPr>
        </p:nvSpPr>
        <p:spPr>
          <a:xfrm>
            <a:off x="1578203" y="6413084"/>
            <a:ext cx="5369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Fernando Aguilar | Ontologies | 29/10/24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0283b5da03_0_4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Benefits</a:t>
            </a:r>
            <a:endParaRPr/>
          </a:p>
        </p:txBody>
      </p:sp>
      <p:sp>
        <p:nvSpPr>
          <p:cNvPr id="211" name="Google Shape;211;g30283b5da03_0_41"/>
          <p:cNvSpPr txBox="1"/>
          <p:nvPr>
            <p:ph idx="1" type="body"/>
          </p:nvPr>
        </p:nvSpPr>
        <p:spPr>
          <a:xfrm>
            <a:off x="340950" y="1276125"/>
            <a:ext cx="11013000" cy="4900800"/>
          </a:xfrm>
          <a:prstGeom prst="rect">
            <a:avLst/>
          </a:prstGeom>
        </p:spPr>
        <p:txBody>
          <a:bodyPr anchorCtr="0" anchor="t" bIns="45700" lIns="91425" spcFirstLastPara="1" rIns="91425" wrap="square" tIns="45700">
            <a:noAutofit/>
          </a:bodyPr>
          <a:lstStyle/>
          <a:p>
            <a:pPr indent="-400049" lvl="0" marL="457200" rtl="0" algn="l">
              <a:lnSpc>
                <a:spcPct val="115000"/>
              </a:lnSpc>
              <a:spcBef>
                <a:spcPts val="0"/>
              </a:spcBef>
              <a:spcAft>
                <a:spcPts val="0"/>
              </a:spcAft>
              <a:buSzPts val="2700"/>
              <a:buFont typeface="Noto Sans Symbols"/>
              <a:buChar char="●"/>
            </a:pPr>
            <a:r>
              <a:rPr b="1" lang="en-US" sz="2000"/>
              <a:t>Data Interconnection</a:t>
            </a:r>
            <a:r>
              <a:rPr lang="en-US" sz="2000"/>
              <a:t>: Facilitates the integration and connection between dispersed datasets, allowing for more comprehensive and enriched access to information on the web.</a:t>
            </a:r>
            <a:endParaRPr sz="2000"/>
          </a:p>
          <a:p>
            <a:pPr indent="-400049" lvl="0" marL="457200" rtl="0" algn="l">
              <a:lnSpc>
                <a:spcPct val="115000"/>
              </a:lnSpc>
              <a:spcBef>
                <a:spcPts val="0"/>
              </a:spcBef>
              <a:spcAft>
                <a:spcPts val="0"/>
              </a:spcAft>
              <a:buSzPts val="2700"/>
              <a:buFont typeface="Noto Sans Symbols"/>
              <a:buChar char="●"/>
            </a:pPr>
            <a:r>
              <a:rPr b="1" lang="en-US" sz="2000"/>
              <a:t>Interoperability</a:t>
            </a:r>
            <a:r>
              <a:rPr lang="en-US" sz="2000"/>
              <a:t>: Promotes interoperability between systems and applications, making it easier to collaborate and exchange data between different entities.</a:t>
            </a:r>
            <a:endParaRPr sz="2000"/>
          </a:p>
          <a:p>
            <a:pPr indent="-400049" lvl="0" marL="457200" rtl="0" algn="l">
              <a:lnSpc>
                <a:spcPct val="115000"/>
              </a:lnSpc>
              <a:spcBef>
                <a:spcPts val="0"/>
              </a:spcBef>
              <a:spcAft>
                <a:spcPts val="0"/>
              </a:spcAft>
              <a:buSzPts val="2700"/>
              <a:buFont typeface="Noto Sans Symbols"/>
              <a:buChar char="●"/>
            </a:pPr>
            <a:r>
              <a:rPr b="1" lang="en-US" sz="2000"/>
              <a:t>Knowledge</a:t>
            </a:r>
            <a:r>
              <a:rPr lang="en-US" sz="2000"/>
              <a:t> </a:t>
            </a:r>
            <a:r>
              <a:rPr b="1" lang="en-US" sz="2000"/>
              <a:t>Discovery</a:t>
            </a:r>
            <a:r>
              <a:rPr lang="en-US" sz="2000"/>
              <a:t>: Enables the discovery of hidden knowledge by linking and relating data from different sources, which can lead to new ideas and significant discoveries.</a:t>
            </a:r>
            <a:endParaRPr sz="2000"/>
          </a:p>
          <a:p>
            <a:pPr indent="-400049" lvl="0" marL="457200" rtl="0" algn="l">
              <a:lnSpc>
                <a:spcPct val="115000"/>
              </a:lnSpc>
              <a:spcBef>
                <a:spcPts val="0"/>
              </a:spcBef>
              <a:spcAft>
                <a:spcPts val="0"/>
              </a:spcAft>
              <a:buSzPts val="2700"/>
              <a:buFont typeface="Noto Sans Symbols"/>
              <a:buChar char="●"/>
            </a:pPr>
            <a:r>
              <a:rPr b="1" lang="en-US" sz="2000"/>
              <a:t>Access to Structured and Linked Data</a:t>
            </a:r>
            <a:r>
              <a:rPr lang="en-US" sz="2000"/>
              <a:t>: Facilitates access to structured and linked data on the web, enabling more accurate and efficient information search.</a:t>
            </a:r>
            <a:endParaRPr sz="2000"/>
          </a:p>
          <a:p>
            <a:pPr indent="-400049" lvl="0" marL="457200" rtl="0" algn="l">
              <a:lnSpc>
                <a:spcPct val="115000"/>
              </a:lnSpc>
              <a:spcBef>
                <a:spcPts val="0"/>
              </a:spcBef>
              <a:spcAft>
                <a:spcPts val="0"/>
              </a:spcAft>
              <a:buSzPts val="2700"/>
              <a:buFont typeface="Noto Sans Symbols"/>
              <a:buChar char="●"/>
            </a:pPr>
            <a:r>
              <a:rPr b="1" lang="en-US" sz="2000"/>
              <a:t>Data Intelligence</a:t>
            </a:r>
            <a:r>
              <a:rPr lang="en-US" sz="2000"/>
              <a:t>: Allows for a deeper understanding of data by providing context and meaning through ontologies and semantic metadata.</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0283b5da03_0_3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Differences</a:t>
            </a:r>
            <a:endParaRPr/>
          </a:p>
        </p:txBody>
      </p:sp>
      <p:sp>
        <p:nvSpPr>
          <p:cNvPr id="217" name="Google Shape;217;g30283b5da03_0_35"/>
          <p:cNvSpPr txBox="1"/>
          <p:nvPr>
            <p:ph idx="1" type="body"/>
          </p:nvPr>
        </p:nvSpPr>
        <p:spPr>
          <a:xfrm>
            <a:off x="448100" y="1393025"/>
            <a:ext cx="10905600" cy="4783800"/>
          </a:xfrm>
          <a:prstGeom prst="rect">
            <a:avLst/>
          </a:prstGeom>
        </p:spPr>
        <p:txBody>
          <a:bodyPr anchorCtr="0" anchor="t" bIns="45700" lIns="91425" spcFirstLastPara="1" rIns="91425" wrap="square" tIns="45700">
            <a:normAutofit fontScale="92500" lnSpcReduction="10000"/>
          </a:bodyPr>
          <a:lstStyle/>
          <a:p>
            <a:pPr indent="0" lvl="0" marL="0" rtl="0" algn="l">
              <a:lnSpc>
                <a:spcPct val="100000"/>
              </a:lnSpc>
              <a:spcBef>
                <a:spcPts val="1000"/>
              </a:spcBef>
              <a:spcAft>
                <a:spcPts val="0"/>
              </a:spcAft>
              <a:buClr>
                <a:schemeClr val="dk1"/>
              </a:buClr>
              <a:buSzPct val="39285"/>
              <a:buFont typeface="Arial"/>
              <a:buNone/>
            </a:pPr>
            <a:r>
              <a:rPr lang="en-US"/>
              <a:t>1. Ontology:</a:t>
            </a:r>
            <a:endParaRPr/>
          </a:p>
          <a:p>
            <a:pPr indent="-334327" lvl="0" marL="457200" rtl="0" algn="l">
              <a:lnSpc>
                <a:spcPct val="100000"/>
              </a:lnSpc>
              <a:spcBef>
                <a:spcPts val="1000"/>
              </a:spcBef>
              <a:spcAft>
                <a:spcPts val="0"/>
              </a:spcAft>
              <a:buSzPct val="64285"/>
              <a:buChar char="•"/>
            </a:pPr>
            <a:r>
              <a:rPr b="1" lang="en-US"/>
              <a:t>Definition</a:t>
            </a:r>
            <a:r>
              <a:rPr lang="en-US"/>
              <a:t>: A formal and complex model that represents knowledge as a set of concepts, properties, and relationships between entities.</a:t>
            </a:r>
            <a:endParaRPr/>
          </a:p>
          <a:p>
            <a:pPr indent="-334327" lvl="0" marL="457200" rtl="0" algn="l">
              <a:lnSpc>
                <a:spcPct val="100000"/>
              </a:lnSpc>
              <a:spcBef>
                <a:spcPts val="0"/>
              </a:spcBef>
              <a:spcAft>
                <a:spcPts val="0"/>
              </a:spcAft>
              <a:buSzPct val="64285"/>
              <a:buChar char="•"/>
            </a:pPr>
            <a:r>
              <a:rPr b="1" lang="en-US"/>
              <a:t>Purpose</a:t>
            </a:r>
            <a:r>
              <a:rPr lang="en-US"/>
              <a:t>: Used to model a domain of knowledge in a structured and machine-readable format, often for reasoning and automated inference.</a:t>
            </a:r>
            <a:endParaRPr/>
          </a:p>
          <a:p>
            <a:pPr indent="0" lvl="0" marL="0" rtl="0" algn="l">
              <a:lnSpc>
                <a:spcPct val="100000"/>
              </a:lnSpc>
              <a:spcBef>
                <a:spcPts val="1000"/>
              </a:spcBef>
              <a:spcAft>
                <a:spcPts val="0"/>
              </a:spcAft>
              <a:buNone/>
            </a:pPr>
            <a:r>
              <a:rPr lang="en-US"/>
              <a:t>2. Thesaurus:</a:t>
            </a:r>
            <a:endParaRPr/>
          </a:p>
          <a:p>
            <a:pPr indent="-334327" lvl="0" marL="457200" rtl="0" algn="l">
              <a:lnSpc>
                <a:spcPct val="100000"/>
              </a:lnSpc>
              <a:spcBef>
                <a:spcPts val="1000"/>
              </a:spcBef>
              <a:spcAft>
                <a:spcPts val="0"/>
              </a:spcAft>
              <a:buSzPct val="64285"/>
              <a:buChar char="•"/>
            </a:pPr>
            <a:r>
              <a:rPr b="1" lang="en-US"/>
              <a:t>Definition</a:t>
            </a:r>
            <a:r>
              <a:rPr lang="en-US"/>
              <a:t>: A structured collection of terms that organizes concepts and their relationships, focusing on synonymy and term usage.</a:t>
            </a:r>
            <a:endParaRPr/>
          </a:p>
          <a:p>
            <a:pPr indent="-334327" lvl="0" marL="457200" rtl="0" algn="l">
              <a:lnSpc>
                <a:spcPct val="100000"/>
              </a:lnSpc>
              <a:spcBef>
                <a:spcPts val="0"/>
              </a:spcBef>
              <a:spcAft>
                <a:spcPts val="0"/>
              </a:spcAft>
              <a:buSzPct val="64285"/>
              <a:buChar char="•"/>
            </a:pPr>
            <a:r>
              <a:rPr b="1" lang="en-US"/>
              <a:t>Purpose</a:t>
            </a:r>
            <a:r>
              <a:rPr lang="en-US"/>
              <a:t>: Provides a controlled vocabulary to support information retrieval, often showing preferred terms, alternative terms, and hierarchical relationships.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045dd8b514_0_2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Differences</a:t>
            </a:r>
            <a:endParaRPr/>
          </a:p>
        </p:txBody>
      </p:sp>
      <p:sp>
        <p:nvSpPr>
          <p:cNvPr id="223" name="Google Shape;223;g3045dd8b514_0_25"/>
          <p:cNvSpPr txBox="1"/>
          <p:nvPr>
            <p:ph idx="1" type="body"/>
          </p:nvPr>
        </p:nvSpPr>
        <p:spPr>
          <a:xfrm>
            <a:off x="448100" y="1393025"/>
            <a:ext cx="10905600" cy="4783800"/>
          </a:xfrm>
          <a:prstGeom prst="rect">
            <a:avLst/>
          </a:prstGeom>
        </p:spPr>
        <p:txBody>
          <a:bodyPr anchorCtr="0" anchor="t" bIns="45700" lIns="91425" spcFirstLastPara="1" rIns="91425" wrap="square" tIns="45700">
            <a:normAutofit fontScale="92500" lnSpcReduction="10000"/>
          </a:bodyPr>
          <a:lstStyle/>
          <a:p>
            <a:pPr indent="0" lvl="0" marL="0" rtl="0" algn="l">
              <a:lnSpc>
                <a:spcPct val="100000"/>
              </a:lnSpc>
              <a:spcBef>
                <a:spcPts val="1000"/>
              </a:spcBef>
              <a:spcAft>
                <a:spcPts val="0"/>
              </a:spcAft>
              <a:buNone/>
            </a:pPr>
            <a:r>
              <a:rPr lang="en-US"/>
              <a:t>3. Taxonomy:</a:t>
            </a:r>
            <a:endParaRPr/>
          </a:p>
          <a:p>
            <a:pPr indent="-334327" lvl="0" marL="457200" rtl="0" algn="l">
              <a:lnSpc>
                <a:spcPct val="100000"/>
              </a:lnSpc>
              <a:spcBef>
                <a:spcPts val="1000"/>
              </a:spcBef>
              <a:spcAft>
                <a:spcPts val="0"/>
              </a:spcAft>
              <a:buSzPct val="64285"/>
              <a:buChar char="•"/>
            </a:pPr>
            <a:r>
              <a:rPr b="1" lang="en-US"/>
              <a:t>Definition</a:t>
            </a:r>
            <a:r>
              <a:rPr lang="en-US"/>
              <a:t>: A hierarchical structure that categorizes concepts into a parent-child relationship, where broader categories encompass more specific ones.</a:t>
            </a:r>
            <a:endParaRPr/>
          </a:p>
          <a:p>
            <a:pPr indent="-334327" lvl="0" marL="457200" rtl="0" algn="l">
              <a:lnSpc>
                <a:spcPct val="100000"/>
              </a:lnSpc>
              <a:spcBef>
                <a:spcPts val="0"/>
              </a:spcBef>
              <a:spcAft>
                <a:spcPts val="0"/>
              </a:spcAft>
              <a:buSzPct val="64285"/>
              <a:buChar char="•"/>
            </a:pPr>
            <a:r>
              <a:rPr b="1" lang="en-US"/>
              <a:t>Purpose</a:t>
            </a:r>
            <a:r>
              <a:rPr lang="en-US"/>
              <a:t>: Helps to organize knowledge into a structured format, often used for classification and navigation of information.</a:t>
            </a:r>
            <a:endParaRPr/>
          </a:p>
          <a:p>
            <a:pPr indent="0" lvl="0" marL="0" rtl="0" algn="l">
              <a:lnSpc>
                <a:spcPct val="100000"/>
              </a:lnSpc>
              <a:spcBef>
                <a:spcPts val="1000"/>
              </a:spcBef>
              <a:spcAft>
                <a:spcPts val="0"/>
              </a:spcAft>
              <a:buNone/>
            </a:pPr>
            <a:r>
              <a:rPr lang="en-US"/>
              <a:t>4. Controlled Vocabulary:</a:t>
            </a:r>
            <a:endParaRPr/>
          </a:p>
          <a:p>
            <a:pPr indent="-334327" lvl="0" marL="457200" rtl="0" algn="l">
              <a:lnSpc>
                <a:spcPct val="100000"/>
              </a:lnSpc>
              <a:spcBef>
                <a:spcPts val="1000"/>
              </a:spcBef>
              <a:spcAft>
                <a:spcPts val="0"/>
              </a:spcAft>
              <a:buSzPct val="64285"/>
              <a:buChar char="•"/>
            </a:pPr>
            <a:r>
              <a:rPr b="1" lang="en-US"/>
              <a:t>Definition</a:t>
            </a:r>
            <a:r>
              <a:rPr lang="en-US"/>
              <a:t>: A predefined, restricted set of terms used consistently to ensure uniformity in indexing and retrieval of information.</a:t>
            </a:r>
            <a:endParaRPr/>
          </a:p>
          <a:p>
            <a:pPr indent="-334327" lvl="0" marL="457200" rtl="0" algn="l">
              <a:lnSpc>
                <a:spcPct val="100000"/>
              </a:lnSpc>
              <a:spcBef>
                <a:spcPts val="0"/>
              </a:spcBef>
              <a:spcAft>
                <a:spcPts val="0"/>
              </a:spcAft>
              <a:buSzPct val="64285"/>
              <a:buChar char="•"/>
            </a:pPr>
            <a:r>
              <a:rPr b="1" lang="en-US"/>
              <a:t>Purpose</a:t>
            </a:r>
            <a:r>
              <a:rPr lang="en-US"/>
              <a:t>: Controls the use of terms to maintain consistency in describing concepts, often used in databases, cataloging systems, and metadata schemas.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045dd8b514_0_3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Differences</a:t>
            </a:r>
            <a:endParaRPr/>
          </a:p>
        </p:txBody>
      </p:sp>
      <p:graphicFrame>
        <p:nvGraphicFramePr>
          <p:cNvPr id="229" name="Google Shape;229;g3045dd8b514_0_30"/>
          <p:cNvGraphicFramePr/>
          <p:nvPr/>
        </p:nvGraphicFramePr>
        <p:xfrm>
          <a:off x="629750" y="1506450"/>
          <a:ext cx="3000000" cy="3000000"/>
        </p:xfrm>
        <a:graphic>
          <a:graphicData uri="http://schemas.openxmlformats.org/drawingml/2006/table">
            <a:tbl>
              <a:tblPr>
                <a:noFill/>
                <a:tableStyleId>{DF4EDA79-5502-4804-8572-D668D75760EB}</a:tableStyleId>
              </a:tblPr>
              <a:tblGrid>
                <a:gridCol w="1188575"/>
                <a:gridCol w="2864100"/>
                <a:gridCol w="2701775"/>
                <a:gridCol w="2041575"/>
                <a:gridCol w="1848600"/>
              </a:tblGrid>
              <a:tr h="495900">
                <a:tc>
                  <a:txBody>
                    <a:bodyPr/>
                    <a:lstStyle/>
                    <a:p>
                      <a:pPr indent="0" lvl="0" marL="0" rtl="0" algn="ctr">
                        <a:lnSpc>
                          <a:spcPct val="115000"/>
                        </a:lnSpc>
                        <a:spcBef>
                          <a:spcPts val="0"/>
                        </a:spcBef>
                        <a:spcAft>
                          <a:spcPts val="0"/>
                        </a:spcAft>
                        <a:buNone/>
                      </a:pPr>
                      <a:r>
                        <a:rPr b="1" lang="en-US" sz="1100"/>
                        <a:t>Aspect</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US" sz="1100"/>
                        <a:t>Ontology</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US" sz="1100"/>
                        <a:t>Thesaurus</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US" sz="1100"/>
                        <a:t>Taxonomy</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US" sz="1100"/>
                        <a:t>Controlled Vocabulary</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solidFill>
                      <a:srgbClr val="C9DAF8"/>
                    </a:solidFill>
                  </a:tcPr>
                </a:tc>
              </a:tr>
              <a:tr h="799550">
                <a:tc>
                  <a:txBody>
                    <a:bodyPr/>
                    <a:lstStyle/>
                    <a:p>
                      <a:pPr indent="0" lvl="0" marL="0" rtl="0" algn="l">
                        <a:spcBef>
                          <a:spcPts val="0"/>
                        </a:spcBef>
                        <a:spcAft>
                          <a:spcPts val="0"/>
                        </a:spcAft>
                        <a:buNone/>
                      </a:pPr>
                      <a:r>
                        <a:rPr b="1" lang="en-US" sz="1100"/>
                        <a:t>Structure</a:t>
                      </a:r>
                      <a:endParaRPr b="1" sz="1100"/>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Formal, complex (classes, properties, relations)</a:t>
                      </a:r>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Organized terms (synonyms, hierarchies)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Hierarchical classification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Simple list or hierarchy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9550">
                <a:tc>
                  <a:txBody>
                    <a:bodyPr/>
                    <a:lstStyle/>
                    <a:p>
                      <a:pPr indent="0" lvl="0" marL="0" rtl="0" algn="l">
                        <a:spcBef>
                          <a:spcPts val="0"/>
                        </a:spcBef>
                        <a:spcAft>
                          <a:spcPts val="0"/>
                        </a:spcAft>
                        <a:buNone/>
                      </a:pPr>
                      <a:r>
                        <a:rPr b="1" lang="en-US" sz="1100"/>
                        <a:t>Purpose</a:t>
                      </a:r>
                      <a:endParaRPr b="1" sz="1100"/>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Knowledge modeling and reasoning</a:t>
                      </a:r>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Enhanced search and indexing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Classification and organization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Consistent term usage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799550">
                <a:tc>
                  <a:txBody>
                    <a:bodyPr/>
                    <a:lstStyle/>
                    <a:p>
                      <a:pPr indent="0" lvl="0" marL="0" rtl="0" algn="l">
                        <a:spcBef>
                          <a:spcPts val="0"/>
                        </a:spcBef>
                        <a:spcAft>
                          <a:spcPts val="0"/>
                        </a:spcAft>
                        <a:buNone/>
                      </a:pPr>
                      <a:r>
                        <a:rPr b="1" lang="en-US" sz="1100"/>
                        <a:t>Relationships</a:t>
                      </a:r>
                      <a:endParaRPr b="1" sz="1100"/>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Hierarchical &amp; non-hierarchical</a:t>
                      </a:r>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Synonyms, broader/narrower terms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Parent-child hierarchy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No or minimal relationships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9550">
                <a:tc>
                  <a:txBody>
                    <a:bodyPr/>
                    <a:lstStyle/>
                    <a:p>
                      <a:pPr indent="0" lvl="0" marL="0" rtl="0" algn="l">
                        <a:spcBef>
                          <a:spcPts val="0"/>
                        </a:spcBef>
                        <a:spcAft>
                          <a:spcPts val="0"/>
                        </a:spcAft>
                        <a:buNone/>
                      </a:pPr>
                      <a:r>
                        <a:rPr b="1" lang="en-US" sz="1100"/>
                        <a:t>Flexibility</a:t>
                      </a:r>
                      <a:endParaRPr b="1" sz="1100"/>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High (complex constraints, axioms)</a:t>
                      </a:r>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Medium (synonyms, associations)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Low (strict hierarchy)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t>Low (fixed terms)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799550">
                <a:tc>
                  <a:txBody>
                    <a:bodyPr/>
                    <a:lstStyle/>
                    <a:p>
                      <a:pPr indent="0" lvl="0" marL="0" rtl="0" algn="l">
                        <a:spcBef>
                          <a:spcPts val="0"/>
                        </a:spcBef>
                        <a:spcAft>
                          <a:spcPts val="0"/>
                        </a:spcAft>
                        <a:buNone/>
                      </a:pPr>
                      <a:r>
                        <a:rPr b="1" lang="en-US" sz="1100"/>
                        <a:t>Use Case</a:t>
                      </a:r>
                      <a:endParaRPr b="1" sz="1100"/>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Semantic Web, AI, data integration</a:t>
                      </a:r>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Library indexing, databases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File systems, classification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Metadata, databases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0283b5da03_0_46"/>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 Tools</a:t>
            </a:r>
            <a:endParaRPr/>
          </a:p>
        </p:txBody>
      </p:sp>
      <p:pic>
        <p:nvPicPr>
          <p:cNvPr descr="Linked data stack" id="235" name="Google Shape;235;g30283b5da03_0_46"/>
          <p:cNvPicPr preferRelativeResize="0"/>
          <p:nvPr/>
        </p:nvPicPr>
        <p:blipFill rotWithShape="1">
          <a:blip r:embed="rId3">
            <a:alphaModFix/>
          </a:blip>
          <a:srcRect b="0" l="0" r="0" t="0"/>
          <a:stretch/>
        </p:blipFill>
        <p:spPr>
          <a:xfrm>
            <a:off x="661382" y="1674653"/>
            <a:ext cx="4653135" cy="4653135"/>
          </a:xfrm>
          <a:prstGeom prst="rect">
            <a:avLst/>
          </a:prstGeom>
          <a:noFill/>
          <a:ln>
            <a:noFill/>
          </a:ln>
        </p:spPr>
      </p:pic>
      <p:pic>
        <p:nvPicPr>
          <p:cNvPr descr="Smart agents architecture" id="236" name="Google Shape;236;g30283b5da03_0_46"/>
          <p:cNvPicPr preferRelativeResize="0"/>
          <p:nvPr/>
        </p:nvPicPr>
        <p:blipFill rotWithShape="1">
          <a:blip r:embed="rId4">
            <a:alphaModFix/>
          </a:blip>
          <a:srcRect b="0" l="0" r="0" t="0"/>
          <a:stretch/>
        </p:blipFill>
        <p:spPr>
          <a:xfrm>
            <a:off x="5819684" y="3168087"/>
            <a:ext cx="4490797" cy="3025716"/>
          </a:xfrm>
          <a:prstGeom prst="rect">
            <a:avLst/>
          </a:prstGeom>
          <a:noFill/>
          <a:ln>
            <a:noFill/>
          </a:ln>
          <a:effectLst>
            <a:outerShdw blurRad="292100" rotWithShape="0" algn="tl" dir="2700000" dist="139700">
              <a:srgbClr val="333333">
                <a:alpha val="63919"/>
              </a:srgbClr>
            </a:outerShdw>
          </a:effectLst>
        </p:spPr>
      </p:pic>
      <p:pic>
        <p:nvPicPr>
          <p:cNvPr descr="Protegè snapshot" id="237" name="Google Shape;237;g30283b5da03_0_46"/>
          <p:cNvPicPr preferRelativeResize="0"/>
          <p:nvPr/>
        </p:nvPicPr>
        <p:blipFill>
          <a:blip r:embed="rId5">
            <a:alphaModFix/>
          </a:blip>
          <a:stretch>
            <a:fillRect/>
          </a:stretch>
        </p:blipFill>
        <p:spPr>
          <a:xfrm>
            <a:off x="6682175" y="619550"/>
            <a:ext cx="3204126" cy="2374824"/>
          </a:xfrm>
          <a:prstGeom prst="rect">
            <a:avLst/>
          </a:prstGeom>
          <a:noFill/>
          <a:ln>
            <a:noFill/>
          </a:ln>
        </p:spPr>
      </p:pic>
      <p:pic>
        <p:nvPicPr>
          <p:cNvPr descr="Protegè logo" id="238" name="Google Shape;238;g30283b5da03_0_46"/>
          <p:cNvPicPr preferRelativeResize="0"/>
          <p:nvPr/>
        </p:nvPicPr>
        <p:blipFill>
          <a:blip r:embed="rId6">
            <a:alphaModFix/>
          </a:blip>
          <a:stretch>
            <a:fillRect/>
          </a:stretch>
        </p:blipFill>
        <p:spPr>
          <a:xfrm>
            <a:off x="10155381" y="1674654"/>
            <a:ext cx="15621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Mentimeter question snapshot" id="243" name="Google Shape;243;g30a24625c9e_0_13"/>
          <p:cNvPicPr preferRelativeResize="0"/>
          <p:nvPr/>
        </p:nvPicPr>
        <p:blipFill>
          <a:blip r:embed="rId3">
            <a:alphaModFix/>
          </a:blip>
          <a:stretch>
            <a:fillRect/>
          </a:stretch>
        </p:blipFill>
        <p:spPr>
          <a:xfrm>
            <a:off x="152400" y="152400"/>
            <a:ext cx="11658600" cy="213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0283b5da03_0_5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RDF</a:t>
            </a:r>
            <a:endParaRPr/>
          </a:p>
        </p:txBody>
      </p:sp>
      <p:sp>
        <p:nvSpPr>
          <p:cNvPr id="249" name="Google Shape;249;g30283b5da03_0_51"/>
          <p:cNvSpPr txBox="1"/>
          <p:nvPr>
            <p:ph idx="1" type="body"/>
          </p:nvPr>
        </p:nvSpPr>
        <p:spPr>
          <a:xfrm>
            <a:off x="838200" y="1295625"/>
            <a:ext cx="10515600" cy="48813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1200"/>
              </a:spcBef>
              <a:spcAft>
                <a:spcPts val="0"/>
              </a:spcAft>
              <a:buNone/>
            </a:pPr>
            <a:r>
              <a:rPr lang="en-US" sz="1725"/>
              <a:t>Resource Description Framework (RDF) by the World Wide Web Consortium (W3C) is a set of specifications originally designed for metadata models.</a:t>
            </a:r>
            <a:br>
              <a:rPr lang="en-US" sz="1725"/>
            </a:br>
            <a:r>
              <a:rPr lang="en-US" sz="1725"/>
              <a:t>This framework is used to represent data in the LOD (Linking Open Data) cloud, LD, such as XML files and other formats.</a:t>
            </a:r>
            <a:endParaRPr sz="1725"/>
          </a:p>
          <a:p>
            <a:pPr indent="-338185" lvl="0" marL="457200" rtl="0" algn="l">
              <a:lnSpc>
                <a:spcPct val="115000"/>
              </a:lnSpc>
              <a:spcBef>
                <a:spcPts val="1200"/>
              </a:spcBef>
              <a:spcAft>
                <a:spcPts val="0"/>
              </a:spcAft>
              <a:buSzPts val="1726"/>
              <a:buFont typeface="Quicksand"/>
              <a:buChar char="●"/>
            </a:pPr>
            <a:r>
              <a:rPr lang="en-US" sz="1725"/>
              <a:t>To add machine-readable information for search engines.</a:t>
            </a:r>
            <a:endParaRPr sz="1725"/>
          </a:p>
          <a:p>
            <a:pPr indent="-338185" lvl="0" marL="457200" rtl="0" algn="l">
              <a:lnSpc>
                <a:spcPct val="115000"/>
              </a:lnSpc>
              <a:spcBef>
                <a:spcPts val="0"/>
              </a:spcBef>
              <a:spcAft>
                <a:spcPts val="0"/>
              </a:spcAft>
              <a:buSzPts val="1726"/>
              <a:buFont typeface="Quicksand"/>
              <a:buChar char="●"/>
            </a:pPr>
            <a:r>
              <a:rPr lang="en-US" sz="1725"/>
              <a:t>To enrich a dataset by linking it with third-party datasets.</a:t>
            </a:r>
            <a:endParaRPr sz="1725"/>
          </a:p>
          <a:p>
            <a:pPr indent="-338185" lvl="0" marL="457200" rtl="0" algn="l">
              <a:lnSpc>
                <a:spcPct val="115000"/>
              </a:lnSpc>
              <a:spcBef>
                <a:spcPts val="0"/>
              </a:spcBef>
              <a:spcAft>
                <a:spcPts val="0"/>
              </a:spcAft>
              <a:buSzPts val="1726"/>
              <a:buFont typeface="Quicksand"/>
              <a:buChar char="●"/>
            </a:pPr>
            <a:r>
              <a:rPr lang="en-US" sz="1725"/>
              <a:t>To provide a data exchange standard between databases.</a:t>
            </a:r>
            <a:endParaRPr sz="1725"/>
          </a:p>
          <a:p>
            <a:pPr indent="-338185" lvl="0" marL="457200" rtl="0" algn="l">
              <a:lnSpc>
                <a:spcPct val="115000"/>
              </a:lnSpc>
              <a:spcBef>
                <a:spcPts val="0"/>
              </a:spcBef>
              <a:spcAft>
                <a:spcPts val="0"/>
              </a:spcAft>
              <a:buSzPts val="1726"/>
              <a:buFont typeface="Quicksand"/>
              <a:buChar char="●"/>
            </a:pPr>
            <a:r>
              <a:rPr lang="en-US" sz="1725"/>
              <a:t>To allow cross-dataset queries within an organization.</a:t>
            </a:r>
            <a:endParaRPr sz="1725"/>
          </a:p>
          <a:p>
            <a:pPr indent="0" lvl="0" marL="457200" rtl="0" algn="l">
              <a:spcBef>
                <a:spcPts val="1200"/>
              </a:spcBef>
              <a:spcAft>
                <a:spcPts val="0"/>
              </a:spcAft>
              <a:buNone/>
            </a:pPr>
            <a:r>
              <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&lt;Bob&gt; &lt;is a&gt; &lt;person&gt;.</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    &lt;Bob&gt; &lt;is a friend of&gt; &lt;Alice&gt;.</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    &lt;Bob&gt; &lt;is born on&gt; &lt;the 4th of July 1990&gt;.</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    &lt;Bob&gt; &lt;is interested in&gt; &lt;the Mona Lisa&gt;.</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    &lt;the Mona Lisa&gt; &lt;was created by&gt; &lt;Leonardo da Vinci&gt;.</a:t>
            </a:r>
            <a:endParaRPr sz="2100">
              <a:latin typeface="Calibri"/>
              <a:ea typeface="Calibri"/>
              <a:cs typeface="Calibri"/>
              <a:sym typeface="Calibri"/>
            </a:endParaRPr>
          </a:p>
          <a:p>
            <a:pPr indent="0" lvl="0" marL="457200" rtl="0" algn="l">
              <a:spcBef>
                <a:spcPts val="750"/>
              </a:spcBef>
              <a:spcAft>
                <a:spcPts val="0"/>
              </a:spcAft>
              <a:buNone/>
            </a:pPr>
            <a:r>
              <a:rPr lang="en-US" sz="2100">
                <a:latin typeface="Calibri"/>
                <a:ea typeface="Calibri"/>
                <a:cs typeface="Calibri"/>
                <a:sym typeface="Calibri"/>
              </a:rPr>
              <a:t>    &lt;the video 'La Joconde à Washington'&gt; &lt;is about&gt; &lt;the Mona Lisa&gt;.</a:t>
            </a:r>
            <a:endParaRPr sz="2100">
              <a:latin typeface="Calibri"/>
              <a:ea typeface="Calibri"/>
              <a:cs typeface="Calibri"/>
              <a:sym typeface="Calibri"/>
            </a:endParaRPr>
          </a:p>
          <a:p>
            <a:pPr indent="0" lvl="0" marL="457200" rtl="0" algn="l">
              <a:spcBef>
                <a:spcPts val="750"/>
              </a:spcBef>
              <a:spcAft>
                <a:spcPts val="0"/>
              </a:spcAft>
              <a:buNone/>
            </a:pPr>
            <a:r>
              <a:t/>
            </a:r>
            <a:endParaRPr sz="21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0283b5da03_0_6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SKOS</a:t>
            </a:r>
            <a:endParaRPr/>
          </a:p>
        </p:txBody>
      </p:sp>
      <p:sp>
        <p:nvSpPr>
          <p:cNvPr id="255" name="Google Shape;255;g30283b5da03_0_61"/>
          <p:cNvSpPr txBox="1"/>
          <p:nvPr>
            <p:ph idx="1" type="body"/>
          </p:nvPr>
        </p:nvSpPr>
        <p:spPr>
          <a:xfrm>
            <a:off x="557000" y="1377000"/>
            <a:ext cx="11406300" cy="5186700"/>
          </a:xfrm>
          <a:prstGeom prst="rect">
            <a:avLst/>
          </a:prstGeom>
        </p:spPr>
        <p:txBody>
          <a:bodyPr anchorCtr="0" anchor="t" bIns="45700" lIns="91425" spcFirstLastPara="1" rIns="91425" wrap="square" tIns="45700">
            <a:normAutofit/>
          </a:bodyPr>
          <a:lstStyle/>
          <a:p>
            <a:pPr indent="-349250" lvl="0" marL="457200" rtl="0" algn="l">
              <a:lnSpc>
                <a:spcPct val="115000"/>
              </a:lnSpc>
              <a:spcBef>
                <a:spcPts val="1200"/>
              </a:spcBef>
              <a:spcAft>
                <a:spcPts val="0"/>
              </a:spcAft>
              <a:buSzPts val="1900"/>
              <a:buChar char="●"/>
            </a:pPr>
            <a:r>
              <a:rPr b="1" lang="en-US" sz="1900"/>
              <a:t>SKOS</a:t>
            </a:r>
            <a:r>
              <a:rPr lang="en-US" sz="1900"/>
              <a:t> (Simple Knowledge Organization System) is a standard used for representing knowledge organization systems (KOS) such as:</a:t>
            </a:r>
            <a:endParaRPr sz="1900"/>
          </a:p>
          <a:p>
            <a:pPr indent="-349250" lvl="1" marL="914400" rtl="0" algn="l">
              <a:lnSpc>
                <a:spcPct val="115000"/>
              </a:lnSpc>
              <a:spcBef>
                <a:spcPts val="0"/>
              </a:spcBef>
              <a:spcAft>
                <a:spcPts val="0"/>
              </a:spcAft>
              <a:buSzPts val="1900"/>
              <a:buFont typeface="Quicksand"/>
              <a:buChar char="○"/>
            </a:pPr>
            <a:r>
              <a:rPr lang="en-US" sz="1900"/>
              <a:t>Thesauri</a:t>
            </a:r>
            <a:endParaRPr sz="1900"/>
          </a:p>
          <a:p>
            <a:pPr indent="-349250" lvl="1" marL="914400" rtl="0" algn="l">
              <a:lnSpc>
                <a:spcPct val="115000"/>
              </a:lnSpc>
              <a:spcBef>
                <a:spcPts val="0"/>
              </a:spcBef>
              <a:spcAft>
                <a:spcPts val="0"/>
              </a:spcAft>
              <a:buSzPts val="1900"/>
              <a:buFont typeface="Quicksand"/>
              <a:buChar char="○"/>
            </a:pPr>
            <a:r>
              <a:rPr lang="en-US" sz="1900"/>
              <a:t>Taxonomies</a:t>
            </a:r>
            <a:endParaRPr sz="1900"/>
          </a:p>
          <a:p>
            <a:pPr indent="-349250" lvl="1" marL="914400" rtl="0" algn="l">
              <a:lnSpc>
                <a:spcPct val="115000"/>
              </a:lnSpc>
              <a:spcBef>
                <a:spcPts val="0"/>
              </a:spcBef>
              <a:spcAft>
                <a:spcPts val="0"/>
              </a:spcAft>
              <a:buSzPts val="1900"/>
              <a:buFont typeface="Quicksand"/>
              <a:buChar char="○"/>
            </a:pPr>
            <a:r>
              <a:rPr lang="en-US" sz="1900"/>
              <a:t>Subject Heading Systems</a:t>
            </a:r>
            <a:endParaRPr sz="1900"/>
          </a:p>
          <a:p>
            <a:pPr indent="-349250" lvl="1" marL="914400" rtl="0" algn="l">
              <a:lnSpc>
                <a:spcPct val="115000"/>
              </a:lnSpc>
              <a:spcBef>
                <a:spcPts val="0"/>
              </a:spcBef>
              <a:spcAft>
                <a:spcPts val="0"/>
              </a:spcAft>
              <a:buSzPts val="1900"/>
              <a:buFont typeface="Quicksand"/>
              <a:buChar char="○"/>
            </a:pPr>
            <a:r>
              <a:rPr lang="en-US" sz="1900"/>
              <a:t>Controlled Vocabularies</a:t>
            </a:r>
            <a:endParaRPr sz="1900"/>
          </a:p>
          <a:p>
            <a:pPr indent="-349250" lvl="0" marL="457200" rtl="0" algn="l">
              <a:lnSpc>
                <a:spcPct val="115000"/>
              </a:lnSpc>
              <a:spcBef>
                <a:spcPts val="0"/>
              </a:spcBef>
              <a:spcAft>
                <a:spcPts val="0"/>
              </a:spcAft>
              <a:buSzPts val="1900"/>
              <a:buChar char="●"/>
            </a:pPr>
            <a:r>
              <a:rPr lang="en-US" sz="1900"/>
              <a:t>It is part of the Semantic Web technologies and is built using the RDF (Resource Description Framework) model.</a:t>
            </a:r>
            <a:endParaRPr sz="1900"/>
          </a:p>
          <a:p>
            <a:pPr indent="0" lvl="0" marL="0" rtl="0" algn="l">
              <a:lnSpc>
                <a:spcPct val="115000"/>
              </a:lnSpc>
              <a:spcBef>
                <a:spcPts val="1200"/>
              </a:spcBef>
              <a:spcAft>
                <a:spcPts val="0"/>
              </a:spcAft>
              <a:buClr>
                <a:schemeClr val="dk1"/>
              </a:buClr>
              <a:buSzPts val="1100"/>
              <a:buFont typeface="Arial"/>
              <a:buNone/>
            </a:pPr>
            <a:r>
              <a:rPr b="1" lang="en-US" sz="1900"/>
              <a:t>Purpose of SKOS</a:t>
            </a:r>
            <a:r>
              <a:rPr lang="en-US" sz="1900"/>
              <a:t>:</a:t>
            </a:r>
            <a:endParaRPr sz="1900"/>
          </a:p>
          <a:p>
            <a:pPr indent="-349250" lvl="0" marL="457200" rtl="0" algn="l">
              <a:lnSpc>
                <a:spcPct val="115000"/>
              </a:lnSpc>
              <a:spcBef>
                <a:spcPts val="1200"/>
              </a:spcBef>
              <a:spcAft>
                <a:spcPts val="0"/>
              </a:spcAft>
              <a:buSzPts val="1900"/>
              <a:buChar char="●"/>
            </a:pPr>
            <a:r>
              <a:rPr b="1" lang="en-US" sz="1900"/>
              <a:t>Simplifies Knowledge Representation</a:t>
            </a:r>
            <a:r>
              <a:rPr lang="en-US" sz="1900"/>
              <a:t>: SKOS provides a lightweight framework to model hierarchical and associative relationships between concepts, making it easier to manage structured knowledge.</a:t>
            </a:r>
            <a:endParaRPr sz="1900"/>
          </a:p>
          <a:p>
            <a:pPr indent="-349250" lvl="0" marL="457200" rtl="0" algn="l">
              <a:lnSpc>
                <a:spcPct val="115000"/>
              </a:lnSpc>
              <a:spcBef>
                <a:spcPts val="0"/>
              </a:spcBef>
              <a:spcAft>
                <a:spcPts val="0"/>
              </a:spcAft>
              <a:buSzPts val="1900"/>
              <a:buChar char="●"/>
            </a:pPr>
            <a:r>
              <a:rPr b="1" lang="en-US" sz="1900"/>
              <a:t>Facilitates Interoperability</a:t>
            </a:r>
            <a:r>
              <a:rPr lang="en-US" sz="1900"/>
              <a:t>: SKOS ensures that different knowledge organization systems can be shared, integrated, and reused across systems and domains.</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045dd8b514_0_42"/>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SKOS - Key components</a:t>
            </a:r>
            <a:endParaRPr/>
          </a:p>
        </p:txBody>
      </p:sp>
      <p:sp>
        <p:nvSpPr>
          <p:cNvPr id="261" name="Google Shape;261;g3045dd8b514_0_42"/>
          <p:cNvSpPr txBox="1"/>
          <p:nvPr>
            <p:ph idx="1" type="body"/>
          </p:nvPr>
        </p:nvSpPr>
        <p:spPr>
          <a:xfrm>
            <a:off x="731050" y="1462225"/>
            <a:ext cx="10880700" cy="4516200"/>
          </a:xfrm>
          <a:prstGeom prst="rect">
            <a:avLst/>
          </a:prstGeom>
        </p:spPr>
        <p:txBody>
          <a:bodyPr anchorCtr="0" anchor="t" bIns="45700" lIns="91425" spcFirstLastPara="1" rIns="91425" wrap="square" tIns="45700">
            <a:noAutofit/>
          </a:bodyPr>
          <a:lstStyle/>
          <a:p>
            <a:pPr indent="-349687" lvl="0" marL="457200" rtl="0" algn="l">
              <a:lnSpc>
                <a:spcPct val="105000"/>
              </a:lnSpc>
              <a:spcBef>
                <a:spcPts val="1200"/>
              </a:spcBef>
              <a:spcAft>
                <a:spcPts val="0"/>
              </a:spcAft>
              <a:buSzPts val="1907"/>
              <a:buAutoNum type="arabicPeriod"/>
            </a:pPr>
            <a:r>
              <a:rPr b="1" lang="en-US" sz="1906"/>
              <a:t>Concept</a:t>
            </a:r>
            <a:r>
              <a:rPr lang="en-US" sz="1906"/>
              <a:t>: Represents a unit of thought, a class, or a category.</a:t>
            </a:r>
            <a:endParaRPr sz="1906"/>
          </a:p>
          <a:p>
            <a:pPr indent="-349687" lvl="1" marL="914400" rtl="0" algn="l">
              <a:lnSpc>
                <a:spcPct val="105000"/>
              </a:lnSpc>
              <a:spcBef>
                <a:spcPts val="0"/>
              </a:spcBef>
              <a:spcAft>
                <a:spcPts val="0"/>
              </a:spcAft>
              <a:buSzPts val="1907"/>
              <a:buFont typeface="Quicksand"/>
              <a:buChar char="○"/>
            </a:pPr>
            <a:r>
              <a:rPr lang="en-US" sz="1906"/>
              <a:t>Example: "Dog" as a concept in an animal taxonomy.</a:t>
            </a:r>
            <a:endParaRPr sz="1906"/>
          </a:p>
          <a:p>
            <a:pPr indent="-349687" lvl="0" marL="457200" rtl="0" algn="l">
              <a:lnSpc>
                <a:spcPct val="105000"/>
              </a:lnSpc>
              <a:spcBef>
                <a:spcPts val="0"/>
              </a:spcBef>
              <a:spcAft>
                <a:spcPts val="0"/>
              </a:spcAft>
              <a:buSzPts val="1907"/>
              <a:buAutoNum type="arabicPeriod"/>
            </a:pPr>
            <a:r>
              <a:rPr b="1" lang="en-US" sz="1906"/>
              <a:t>Labels</a:t>
            </a:r>
            <a:r>
              <a:rPr lang="en-US" sz="1906"/>
              <a:t>: Human-readable terms associated with concepts.</a:t>
            </a:r>
            <a:endParaRPr sz="1906"/>
          </a:p>
          <a:p>
            <a:pPr indent="-349687" lvl="1" marL="914400" rtl="0" algn="l">
              <a:lnSpc>
                <a:spcPct val="105000"/>
              </a:lnSpc>
              <a:spcBef>
                <a:spcPts val="0"/>
              </a:spcBef>
              <a:spcAft>
                <a:spcPts val="0"/>
              </a:spcAft>
              <a:buSzPts val="1907"/>
              <a:buChar char="○"/>
            </a:pPr>
            <a:r>
              <a:rPr b="1" lang="en-US" sz="1906"/>
              <a:t>Preferred Label (skos)</a:t>
            </a:r>
            <a:r>
              <a:rPr lang="en-US" sz="1906"/>
              <a:t>: The main term for a concept (e.g., “Dog”).</a:t>
            </a:r>
            <a:endParaRPr sz="1906"/>
          </a:p>
          <a:p>
            <a:pPr indent="-349687" lvl="1" marL="914400" rtl="0" algn="l">
              <a:lnSpc>
                <a:spcPct val="105000"/>
              </a:lnSpc>
              <a:spcBef>
                <a:spcPts val="0"/>
              </a:spcBef>
              <a:spcAft>
                <a:spcPts val="0"/>
              </a:spcAft>
              <a:buSzPts val="1907"/>
              <a:buChar char="○"/>
            </a:pPr>
            <a:r>
              <a:rPr b="1" lang="en-US" sz="1906"/>
              <a:t>Alternate Label (skos)</a:t>
            </a:r>
            <a:r>
              <a:rPr lang="en-US" sz="1906"/>
              <a:t>: Synonyms or alternative terms (e.g., “Canine”).</a:t>
            </a:r>
            <a:endParaRPr sz="1906"/>
          </a:p>
          <a:p>
            <a:pPr indent="-349687" lvl="1" marL="914400" rtl="0" algn="l">
              <a:lnSpc>
                <a:spcPct val="105000"/>
              </a:lnSpc>
              <a:spcBef>
                <a:spcPts val="0"/>
              </a:spcBef>
              <a:spcAft>
                <a:spcPts val="0"/>
              </a:spcAft>
              <a:buSzPts val="1907"/>
              <a:buChar char="○"/>
            </a:pPr>
            <a:r>
              <a:rPr b="1" lang="en-US" sz="1906"/>
              <a:t>Hidden Label (skos)</a:t>
            </a:r>
            <a:r>
              <a:rPr lang="en-US" sz="1906"/>
              <a:t>: Terms used for search but not displayed (e.g., a misspelled version of "Dog").</a:t>
            </a:r>
            <a:endParaRPr sz="1906"/>
          </a:p>
          <a:p>
            <a:pPr indent="-349687" lvl="0" marL="457200" rtl="0" algn="l">
              <a:lnSpc>
                <a:spcPct val="105000"/>
              </a:lnSpc>
              <a:spcBef>
                <a:spcPts val="0"/>
              </a:spcBef>
              <a:spcAft>
                <a:spcPts val="0"/>
              </a:spcAft>
              <a:buSzPts val="1907"/>
              <a:buAutoNum type="arabicPeriod"/>
            </a:pPr>
            <a:r>
              <a:rPr b="1" lang="en-US" sz="1906"/>
              <a:t>Relationships</a:t>
            </a:r>
            <a:r>
              <a:rPr lang="en-US" sz="1906"/>
              <a:t>:</a:t>
            </a:r>
            <a:endParaRPr sz="1906"/>
          </a:p>
          <a:p>
            <a:pPr indent="-349687" lvl="1" marL="914400" rtl="0" algn="l">
              <a:lnSpc>
                <a:spcPct val="105000"/>
              </a:lnSpc>
              <a:spcBef>
                <a:spcPts val="0"/>
              </a:spcBef>
              <a:spcAft>
                <a:spcPts val="0"/>
              </a:spcAft>
              <a:buSzPts val="1907"/>
              <a:buChar char="○"/>
            </a:pPr>
            <a:r>
              <a:rPr b="1" lang="en-US" sz="1906"/>
              <a:t>Broader (skos)</a:t>
            </a:r>
            <a:r>
              <a:rPr lang="en-US" sz="1906"/>
              <a:t>: Defines a more general concept (e.g., "Animal" is broader than "Dog").</a:t>
            </a:r>
            <a:endParaRPr sz="1906"/>
          </a:p>
          <a:p>
            <a:pPr indent="-349687" lvl="1" marL="914400" rtl="0" algn="l">
              <a:lnSpc>
                <a:spcPct val="105000"/>
              </a:lnSpc>
              <a:spcBef>
                <a:spcPts val="0"/>
              </a:spcBef>
              <a:spcAft>
                <a:spcPts val="0"/>
              </a:spcAft>
              <a:buSzPts val="1907"/>
              <a:buChar char="○"/>
            </a:pPr>
            <a:r>
              <a:rPr b="1" lang="en-US" sz="1906"/>
              <a:t>Narrower (skos)</a:t>
            </a:r>
            <a:r>
              <a:rPr lang="en-US" sz="1906"/>
              <a:t>: Defines a more specific concept (e.g., "Golden Retriever" is narrower than "Dog").</a:t>
            </a:r>
            <a:endParaRPr sz="1906"/>
          </a:p>
          <a:p>
            <a:pPr indent="-349687" lvl="1" marL="914400" rtl="0" algn="l">
              <a:lnSpc>
                <a:spcPct val="105000"/>
              </a:lnSpc>
              <a:spcBef>
                <a:spcPts val="0"/>
              </a:spcBef>
              <a:spcAft>
                <a:spcPts val="0"/>
              </a:spcAft>
              <a:buSzPts val="1907"/>
              <a:buChar char="○"/>
            </a:pPr>
            <a:r>
              <a:rPr b="1" lang="en-US" sz="1906"/>
              <a:t>Related (skos)</a:t>
            </a:r>
            <a:r>
              <a:rPr lang="en-US" sz="1906"/>
              <a:t>: Links concepts that are related but not hierarchically (e.g., “Dog” and “Pet”).</a:t>
            </a:r>
            <a:endParaRPr sz="1906"/>
          </a:p>
          <a:p>
            <a:pPr indent="-349687" lvl="0" marL="457200" rtl="0" algn="l">
              <a:lnSpc>
                <a:spcPct val="105000"/>
              </a:lnSpc>
              <a:spcBef>
                <a:spcPts val="0"/>
              </a:spcBef>
              <a:spcAft>
                <a:spcPts val="0"/>
              </a:spcAft>
              <a:buSzPts val="1907"/>
              <a:buAutoNum type="arabicPeriod"/>
            </a:pPr>
            <a:r>
              <a:rPr b="1" lang="en-US" sz="1906"/>
              <a:t>Notes</a:t>
            </a:r>
            <a:r>
              <a:rPr lang="en-US" sz="1906"/>
              <a:t>: Used for additional documentation.</a:t>
            </a:r>
            <a:endParaRPr sz="1906"/>
          </a:p>
          <a:p>
            <a:pPr indent="-349687" lvl="1" marL="914400" rtl="0" algn="l">
              <a:lnSpc>
                <a:spcPct val="105000"/>
              </a:lnSpc>
              <a:spcBef>
                <a:spcPts val="0"/>
              </a:spcBef>
              <a:spcAft>
                <a:spcPts val="0"/>
              </a:spcAft>
              <a:buSzPts val="1907"/>
              <a:buChar char="○"/>
            </a:pPr>
            <a:r>
              <a:rPr b="1" lang="en-US" sz="1906"/>
              <a:t>Definition (skos)</a:t>
            </a:r>
            <a:r>
              <a:rPr lang="en-US" sz="1906"/>
              <a:t>: Provides a formal definition of the concept.</a:t>
            </a:r>
            <a:endParaRPr sz="1906"/>
          </a:p>
          <a:p>
            <a:pPr indent="0" lvl="0" marL="0" rtl="0" algn="l">
              <a:lnSpc>
                <a:spcPct val="80000"/>
              </a:lnSpc>
              <a:spcBef>
                <a:spcPts val="1200"/>
              </a:spcBef>
              <a:spcAft>
                <a:spcPts val="0"/>
              </a:spcAft>
              <a:buSzPts val="935"/>
              <a:buNone/>
            </a:pPr>
            <a:r>
              <a:t/>
            </a:r>
            <a:endParaRPr sz="258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040c459d6b_0_18"/>
          <p:cNvSpPr txBox="1"/>
          <p:nvPr>
            <p:ph type="title"/>
          </p:nvPr>
        </p:nvSpPr>
        <p:spPr>
          <a:xfrm>
            <a:off x="609600" y="-30161"/>
            <a:ext cx="10972800" cy="114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Applications</a:t>
            </a:r>
            <a:endParaRPr/>
          </a:p>
        </p:txBody>
      </p:sp>
      <p:sp>
        <p:nvSpPr>
          <p:cNvPr id="267" name="Google Shape;267;g3040c459d6b_0_18"/>
          <p:cNvSpPr txBox="1"/>
          <p:nvPr>
            <p:ph idx="1" type="body"/>
          </p:nvPr>
        </p:nvSpPr>
        <p:spPr>
          <a:xfrm>
            <a:off x="143333" y="1084333"/>
            <a:ext cx="11839500" cy="5046300"/>
          </a:xfrm>
          <a:prstGeom prst="rect">
            <a:avLst/>
          </a:prstGeom>
        </p:spPr>
        <p:txBody>
          <a:bodyPr anchorCtr="0" anchor="t" bIns="45700" lIns="91425" spcFirstLastPara="1" rIns="91425" wrap="square" tIns="45700">
            <a:normAutofit/>
          </a:bodyPr>
          <a:lstStyle/>
          <a:p>
            <a:pPr indent="-260338" lvl="0" marL="228588" rtl="0" algn="l">
              <a:spcBef>
                <a:spcPts val="1000"/>
              </a:spcBef>
              <a:spcAft>
                <a:spcPts val="0"/>
              </a:spcAft>
              <a:buSzPts val="2300"/>
              <a:buChar char="•"/>
            </a:pPr>
            <a:r>
              <a:rPr lang="en-US" sz="3300"/>
              <a:t>Production of new data</a:t>
            </a:r>
            <a:endParaRPr sz="3300"/>
          </a:p>
          <a:p>
            <a:pPr indent="-260338" lvl="1" marL="685765" rtl="0" algn="l">
              <a:spcBef>
                <a:spcPts val="0"/>
              </a:spcBef>
              <a:spcAft>
                <a:spcPts val="0"/>
              </a:spcAft>
              <a:buSzPts val="2300"/>
              <a:buChar char="•"/>
            </a:pPr>
            <a:r>
              <a:rPr lang="en-US" sz="2900"/>
              <a:t>Planning, documentation. MA-DMPs</a:t>
            </a:r>
            <a:endParaRPr sz="2900"/>
          </a:p>
          <a:p>
            <a:pPr indent="-260338" lvl="1" marL="685765" rtl="0" algn="l">
              <a:spcBef>
                <a:spcPts val="0"/>
              </a:spcBef>
              <a:spcAft>
                <a:spcPts val="0"/>
              </a:spcAft>
              <a:buSzPts val="2300"/>
              <a:buChar char="•"/>
            </a:pPr>
            <a:r>
              <a:rPr lang="en-US" sz="2900"/>
              <a:t>Learning from similar projects</a:t>
            </a:r>
            <a:endParaRPr sz="2900"/>
          </a:p>
          <a:p>
            <a:pPr indent="-260338" lvl="0" marL="228588" rtl="0" algn="l">
              <a:spcBef>
                <a:spcPts val="0"/>
              </a:spcBef>
              <a:spcAft>
                <a:spcPts val="0"/>
              </a:spcAft>
              <a:buSzPts val="2300"/>
              <a:buChar char="•"/>
            </a:pPr>
            <a:r>
              <a:rPr lang="en-US" sz="3300"/>
              <a:t>Optimize reuse</a:t>
            </a:r>
            <a:endParaRPr sz="3300"/>
          </a:p>
          <a:p>
            <a:pPr indent="-260338" lvl="1" marL="685765" rtl="0" algn="l">
              <a:spcBef>
                <a:spcPts val="0"/>
              </a:spcBef>
              <a:spcAft>
                <a:spcPts val="0"/>
              </a:spcAft>
              <a:buSzPts val="2300"/>
              <a:buChar char="•"/>
            </a:pPr>
            <a:r>
              <a:rPr lang="en-US" sz="2900"/>
              <a:t>Web of FAIR data and services</a:t>
            </a:r>
            <a:endParaRPr sz="2900"/>
          </a:p>
          <a:p>
            <a:pPr indent="-260338" lvl="1" marL="685765" rtl="0" algn="l">
              <a:spcBef>
                <a:spcPts val="0"/>
              </a:spcBef>
              <a:spcAft>
                <a:spcPts val="0"/>
              </a:spcAft>
              <a:buSzPts val="2300"/>
              <a:buChar char="•"/>
            </a:pPr>
            <a:r>
              <a:rPr lang="en-US" sz="2900"/>
              <a:t>Semantic metadata: Ontologies</a:t>
            </a:r>
            <a:endParaRPr sz="2900"/>
          </a:p>
          <a:p>
            <a:pPr indent="-260338" lvl="1" marL="685765" rtl="0" algn="l">
              <a:spcBef>
                <a:spcPts val="0"/>
              </a:spcBef>
              <a:spcAft>
                <a:spcPts val="0"/>
              </a:spcAft>
              <a:buSzPts val="2300"/>
              <a:buChar char="•"/>
            </a:pPr>
            <a:r>
              <a:rPr lang="en-US" sz="2900"/>
              <a:t>Connection between data systems. Repositories, portals</a:t>
            </a:r>
            <a:endParaRPr sz="2900"/>
          </a:p>
          <a:p>
            <a:pPr indent="-260338" lvl="1" marL="685765" rtl="0" algn="l">
              <a:spcBef>
                <a:spcPts val="0"/>
              </a:spcBef>
              <a:spcAft>
                <a:spcPts val="0"/>
              </a:spcAft>
              <a:buSzPts val="2300"/>
              <a:buChar char="•"/>
            </a:pPr>
            <a:r>
              <a:rPr lang="en-US" sz="2900"/>
              <a:t>Relationship between life cycle components</a:t>
            </a:r>
            <a:endParaRPr sz="2900"/>
          </a:p>
          <a:p>
            <a:pPr indent="0" lvl="0" marL="0" rtl="0" algn="l">
              <a:spcBef>
                <a:spcPts val="1000"/>
              </a:spcBef>
              <a:spcAft>
                <a:spcPts val="0"/>
              </a:spcAft>
              <a:buNone/>
            </a:pPr>
            <a:r>
              <a:t/>
            </a:r>
            <a:endParaRPr/>
          </a:p>
        </p:txBody>
      </p:sp>
      <p:sp>
        <p:nvSpPr>
          <p:cNvPr id="268" name="Google Shape;268;g3040c459d6b_0_18"/>
          <p:cNvSpPr txBox="1"/>
          <p:nvPr>
            <p:ph idx="11" type="ftr"/>
          </p:nvPr>
        </p:nvSpPr>
        <p:spPr>
          <a:xfrm>
            <a:off x="2104271" y="8550779"/>
            <a:ext cx="7159200" cy="48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icksand SemiBold"/>
              <a:buNone/>
            </a:pPr>
            <a:r>
              <a:rPr lang="en-US"/>
              <a:t>Intro</a:t>
            </a:r>
            <a:endParaRPr/>
          </a:p>
        </p:txBody>
      </p:sp>
      <p:sp>
        <p:nvSpPr>
          <p:cNvPr id="87" name="Google Shape;87;p2"/>
          <p:cNvSpPr txBox="1"/>
          <p:nvPr>
            <p:ph idx="1" type="body"/>
          </p:nvPr>
        </p:nvSpPr>
        <p:spPr>
          <a:xfrm>
            <a:off x="838200" y="1630650"/>
            <a:ext cx="11048400" cy="4684800"/>
          </a:xfrm>
          <a:prstGeom prst="rect">
            <a:avLst/>
          </a:prstGeom>
          <a:noFill/>
          <a:ln>
            <a:noFill/>
          </a:ln>
        </p:spPr>
        <p:txBody>
          <a:bodyPr anchorCtr="0" anchor="t" bIns="45700" lIns="91425" spcFirstLastPara="1" rIns="91425" wrap="square" tIns="45700">
            <a:normAutofit fontScale="40000" lnSpcReduction="20000"/>
          </a:bodyPr>
          <a:lstStyle/>
          <a:p>
            <a:pPr indent="-50788" lvl="0" marL="228588" rtl="0" algn="l">
              <a:spcBef>
                <a:spcPts val="0"/>
              </a:spcBef>
              <a:spcAft>
                <a:spcPts val="0"/>
              </a:spcAft>
              <a:buClr>
                <a:schemeClr val="dk1"/>
              </a:buClr>
              <a:buSzPts val="440"/>
              <a:buFont typeface="Arial"/>
              <a:buNone/>
            </a:pPr>
            <a:r>
              <a:rPr b="1" lang="en-US" sz="5492"/>
              <a:t>What is Knowledge?</a:t>
            </a:r>
            <a:endParaRPr b="1" sz="5492"/>
          </a:p>
          <a:p>
            <a:pPr indent="-50788" lvl="0" marL="228588" rtl="0" algn="l">
              <a:spcBef>
                <a:spcPts val="0"/>
              </a:spcBef>
              <a:spcAft>
                <a:spcPts val="0"/>
              </a:spcAft>
              <a:buClr>
                <a:schemeClr val="dk1"/>
              </a:buClr>
              <a:buSzPts val="440"/>
              <a:buFont typeface="Arial"/>
              <a:buNone/>
            </a:pPr>
            <a:r>
              <a:t/>
            </a:r>
            <a:endParaRPr sz="5492"/>
          </a:p>
          <a:p>
            <a:pPr indent="-342715" lvl="0" marL="457200" rtl="0" algn="l">
              <a:spcBef>
                <a:spcPts val="0"/>
              </a:spcBef>
              <a:spcAft>
                <a:spcPts val="0"/>
              </a:spcAft>
              <a:buSzPct val="81794"/>
              <a:buChar char="•"/>
            </a:pPr>
            <a:r>
              <a:rPr lang="en-US" sz="5492"/>
              <a:t>Knowledge refers to the awareness, understanding, and interpretation of facts, </a:t>
            </a:r>
            <a:r>
              <a:rPr b="1" lang="en-US" sz="5492"/>
              <a:t>concepts</a:t>
            </a:r>
            <a:r>
              <a:rPr lang="en-US" sz="5492"/>
              <a:t>, or truths that are acquired through learning, experience, or reasoning.</a:t>
            </a:r>
            <a:endParaRPr sz="5492"/>
          </a:p>
          <a:p>
            <a:pPr indent="-50788" lvl="0" marL="228588" rtl="0" algn="l">
              <a:spcBef>
                <a:spcPts val="0"/>
              </a:spcBef>
              <a:spcAft>
                <a:spcPts val="0"/>
              </a:spcAft>
              <a:buClr>
                <a:schemeClr val="dk1"/>
              </a:buClr>
              <a:buSzPts val="440"/>
              <a:buNone/>
            </a:pPr>
            <a:r>
              <a:t/>
            </a:r>
            <a:endParaRPr sz="5492"/>
          </a:p>
          <a:p>
            <a:pPr indent="-50788" lvl="0" marL="228588" rtl="0" algn="l">
              <a:spcBef>
                <a:spcPts val="0"/>
              </a:spcBef>
              <a:spcAft>
                <a:spcPts val="0"/>
              </a:spcAft>
              <a:buClr>
                <a:schemeClr val="dk1"/>
              </a:buClr>
              <a:buSzPts val="440"/>
              <a:buFont typeface="Arial"/>
              <a:buNone/>
            </a:pPr>
            <a:r>
              <a:rPr b="1" lang="en-US" sz="5492"/>
              <a:t>How Humans Conceive Knowledge:</a:t>
            </a:r>
            <a:endParaRPr b="1" sz="5492"/>
          </a:p>
          <a:p>
            <a:pPr indent="-50788" lvl="0" marL="228588" rtl="0" algn="l">
              <a:spcBef>
                <a:spcPts val="0"/>
              </a:spcBef>
              <a:spcAft>
                <a:spcPts val="0"/>
              </a:spcAft>
              <a:buClr>
                <a:schemeClr val="dk1"/>
              </a:buClr>
              <a:buSzPts val="440"/>
              <a:buFont typeface="Arial"/>
              <a:buNone/>
            </a:pPr>
            <a:r>
              <a:t/>
            </a:r>
            <a:endParaRPr sz="5492"/>
          </a:p>
          <a:p>
            <a:pPr indent="-342715" lvl="0" marL="457200" rtl="0" algn="l">
              <a:spcBef>
                <a:spcPts val="0"/>
              </a:spcBef>
              <a:spcAft>
                <a:spcPts val="0"/>
              </a:spcAft>
              <a:buSzPct val="81794"/>
              <a:buChar char="•"/>
            </a:pPr>
            <a:r>
              <a:rPr lang="en-US" sz="5492"/>
              <a:t>Knowledge is conceptualized through perception, cognition, and </a:t>
            </a:r>
            <a:r>
              <a:rPr b="1" lang="en-US" sz="5492"/>
              <a:t>abstraction</a:t>
            </a:r>
            <a:r>
              <a:rPr lang="en-US" sz="5492"/>
              <a:t>.</a:t>
            </a:r>
            <a:endParaRPr sz="5492"/>
          </a:p>
          <a:p>
            <a:pPr indent="-342715" lvl="0" marL="457200" rtl="0" algn="l">
              <a:spcBef>
                <a:spcPts val="0"/>
              </a:spcBef>
              <a:spcAft>
                <a:spcPts val="0"/>
              </a:spcAft>
              <a:buSzPct val="81794"/>
              <a:buChar char="•"/>
            </a:pPr>
            <a:r>
              <a:rPr lang="en-US" sz="5492"/>
              <a:t>Humans interpret reality, organize it into concepts, and create structures to represent relationships and hierarchies.</a:t>
            </a:r>
            <a:endParaRPr sz="5492"/>
          </a:p>
          <a:p>
            <a:pPr indent="-50788" lvl="0" marL="228588" rtl="0" algn="l">
              <a:spcBef>
                <a:spcPts val="0"/>
              </a:spcBef>
              <a:spcAft>
                <a:spcPts val="0"/>
              </a:spcAft>
              <a:buClr>
                <a:schemeClr val="dk1"/>
              </a:buClr>
              <a:buSzPts val="440"/>
              <a:buNone/>
            </a:pPr>
            <a:r>
              <a:t/>
            </a:r>
            <a:endParaRPr sz="5492"/>
          </a:p>
          <a:p>
            <a:pPr indent="-50788" lvl="0" marL="228588" rtl="0" algn="l">
              <a:spcBef>
                <a:spcPts val="0"/>
              </a:spcBef>
              <a:spcAft>
                <a:spcPts val="0"/>
              </a:spcAft>
              <a:buClr>
                <a:schemeClr val="dk1"/>
              </a:buClr>
              <a:buSzPts val="440"/>
              <a:buFont typeface="Arial"/>
              <a:buNone/>
            </a:pPr>
            <a:r>
              <a:rPr b="1" lang="en-US" sz="5492"/>
              <a:t>Forms of Knowledge Representation:</a:t>
            </a:r>
            <a:endParaRPr b="1" sz="5492"/>
          </a:p>
          <a:p>
            <a:pPr indent="-50788" lvl="0" marL="228588" rtl="0" algn="l">
              <a:spcBef>
                <a:spcPts val="0"/>
              </a:spcBef>
              <a:spcAft>
                <a:spcPts val="0"/>
              </a:spcAft>
              <a:buClr>
                <a:schemeClr val="dk1"/>
              </a:buClr>
              <a:buSzPts val="440"/>
              <a:buFont typeface="Arial"/>
              <a:buNone/>
            </a:pPr>
            <a:r>
              <a:t/>
            </a:r>
            <a:endParaRPr sz="5492"/>
          </a:p>
          <a:p>
            <a:pPr indent="-342715" lvl="0" marL="457200" rtl="0" algn="l">
              <a:spcBef>
                <a:spcPts val="0"/>
              </a:spcBef>
              <a:spcAft>
                <a:spcPts val="0"/>
              </a:spcAft>
              <a:buSzPct val="81794"/>
              <a:buChar char="•"/>
            </a:pPr>
            <a:r>
              <a:rPr lang="en-US" sz="5492"/>
              <a:t>Narrative (Storytelling): Traditional method for passing down knowledge.</a:t>
            </a:r>
            <a:endParaRPr sz="5492"/>
          </a:p>
          <a:p>
            <a:pPr indent="-342715" lvl="0" marL="457200" rtl="0" algn="l">
              <a:spcBef>
                <a:spcPts val="0"/>
              </a:spcBef>
              <a:spcAft>
                <a:spcPts val="0"/>
              </a:spcAft>
              <a:buSzPct val="81794"/>
              <a:buChar char="•"/>
            </a:pPr>
            <a:r>
              <a:rPr lang="en-US" sz="5492"/>
              <a:t>Symbols and Language: Using words, signs, and symbols to communicate ideas.</a:t>
            </a:r>
            <a:endParaRPr sz="5492"/>
          </a:p>
          <a:p>
            <a:pPr indent="-342715" lvl="0" marL="457200" rtl="0" algn="l">
              <a:spcBef>
                <a:spcPts val="0"/>
              </a:spcBef>
              <a:spcAft>
                <a:spcPts val="0"/>
              </a:spcAft>
              <a:buSzPct val="81794"/>
              <a:buChar char="•"/>
            </a:pPr>
            <a:r>
              <a:rPr b="1" lang="en-US" sz="5492"/>
              <a:t>Formal Models</a:t>
            </a:r>
            <a:r>
              <a:rPr lang="en-US" sz="5492"/>
              <a:t>: Logical frameworks, such as </a:t>
            </a:r>
            <a:r>
              <a:rPr b="1" lang="en-US" sz="5492"/>
              <a:t>ontologies</a:t>
            </a:r>
            <a:r>
              <a:rPr lang="en-US" sz="5492"/>
              <a:t>, that enable clear, structured representation of complex knowledge.</a:t>
            </a:r>
            <a:endParaRPr sz="5492"/>
          </a:p>
          <a:p>
            <a:pPr indent="-50789" lvl="0" marL="228589" rtl="0" algn="l">
              <a:lnSpc>
                <a:spcPct val="90000"/>
              </a:lnSpc>
              <a:spcBef>
                <a:spcPts val="0"/>
              </a:spcBef>
              <a:spcAft>
                <a:spcPts val="0"/>
              </a:spcAft>
              <a:buClr>
                <a:schemeClr val="dk1"/>
              </a:buClr>
              <a:buSzPct val="100000"/>
              <a:buNone/>
            </a:pPr>
            <a:r>
              <a:t/>
            </a:r>
            <a:endParaRPr/>
          </a:p>
        </p:txBody>
      </p:sp>
      <p:sp>
        <p:nvSpPr>
          <p:cNvPr id="88" name="Google Shape;88;p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Name Surname | Event | Date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040c459d6b_0_24"/>
          <p:cNvSpPr txBox="1"/>
          <p:nvPr>
            <p:ph idx="11" type="ftr"/>
          </p:nvPr>
        </p:nvSpPr>
        <p:spPr>
          <a:xfrm>
            <a:off x="2104271" y="8550779"/>
            <a:ext cx="7159200" cy="48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fld id="{00000000-1234-1234-1234-123412341234}" type="slidenum">
              <a:rPr lang="en-US"/>
              <a:t>‹#›</a:t>
            </a:fld>
            <a:endParaRPr/>
          </a:p>
        </p:txBody>
      </p:sp>
      <p:grpSp>
        <p:nvGrpSpPr>
          <p:cNvPr id="274" name="Google Shape;274;g3040c459d6b_0_24"/>
          <p:cNvGrpSpPr/>
          <p:nvPr/>
        </p:nvGrpSpPr>
        <p:grpSpPr>
          <a:xfrm>
            <a:off x="740267" y="298700"/>
            <a:ext cx="10559692" cy="5739600"/>
            <a:chOff x="740267" y="298700"/>
            <a:chExt cx="10559692" cy="5739600"/>
          </a:xfrm>
        </p:grpSpPr>
        <p:sp>
          <p:nvSpPr>
            <p:cNvPr id="275" name="Google Shape;275;g3040c459d6b_0_24"/>
            <p:cNvSpPr/>
            <p:nvPr/>
          </p:nvSpPr>
          <p:spPr>
            <a:xfrm>
              <a:off x="4681367" y="2737600"/>
              <a:ext cx="1650300" cy="1650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Dataset</a:t>
              </a:r>
              <a:endParaRPr sz="1900"/>
            </a:p>
          </p:txBody>
        </p:sp>
        <p:sp>
          <p:nvSpPr>
            <p:cNvPr id="276" name="Google Shape;276;g3040c459d6b_0_24"/>
            <p:cNvSpPr/>
            <p:nvPr/>
          </p:nvSpPr>
          <p:spPr>
            <a:xfrm>
              <a:off x="1165800" y="1446500"/>
              <a:ext cx="1650300" cy="1650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Project</a:t>
              </a:r>
              <a:endParaRPr sz="1900"/>
            </a:p>
          </p:txBody>
        </p:sp>
        <p:sp>
          <p:nvSpPr>
            <p:cNvPr id="277" name="Google Shape;277;g3040c459d6b_0_24"/>
            <p:cNvSpPr/>
            <p:nvPr/>
          </p:nvSpPr>
          <p:spPr>
            <a:xfrm>
              <a:off x="8334600" y="2419633"/>
              <a:ext cx="1650300" cy="1650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t>Software</a:t>
              </a:r>
              <a:endParaRPr sz="1700"/>
            </a:p>
          </p:txBody>
        </p:sp>
        <p:sp>
          <p:nvSpPr>
            <p:cNvPr id="278" name="Google Shape;278;g3040c459d6b_0_24"/>
            <p:cNvSpPr/>
            <p:nvPr/>
          </p:nvSpPr>
          <p:spPr>
            <a:xfrm>
              <a:off x="9445667" y="4388000"/>
              <a:ext cx="1650300" cy="16503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Algorithm</a:t>
              </a:r>
              <a:endParaRPr sz="1600"/>
            </a:p>
          </p:txBody>
        </p:sp>
        <p:sp>
          <p:nvSpPr>
            <p:cNvPr id="279" name="Google Shape;279;g3040c459d6b_0_24"/>
            <p:cNvSpPr/>
            <p:nvPr/>
          </p:nvSpPr>
          <p:spPr>
            <a:xfrm>
              <a:off x="4701367" y="4437067"/>
              <a:ext cx="1610400" cy="393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Type</a:t>
              </a:r>
              <a:endParaRPr sz="1900"/>
            </a:p>
          </p:txBody>
        </p:sp>
        <p:sp>
          <p:nvSpPr>
            <p:cNvPr id="280" name="Google Shape;280;g3040c459d6b_0_24"/>
            <p:cNvSpPr/>
            <p:nvPr/>
          </p:nvSpPr>
          <p:spPr>
            <a:xfrm>
              <a:off x="3659700" y="298700"/>
              <a:ext cx="1650300" cy="1650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Topic</a:t>
              </a:r>
              <a:endParaRPr sz="1900"/>
            </a:p>
          </p:txBody>
        </p:sp>
        <p:sp>
          <p:nvSpPr>
            <p:cNvPr id="281" name="Google Shape;281;g3040c459d6b_0_24"/>
            <p:cNvSpPr/>
            <p:nvPr/>
          </p:nvSpPr>
          <p:spPr>
            <a:xfrm>
              <a:off x="5424800" y="421767"/>
              <a:ext cx="1610400" cy="393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Name</a:t>
              </a:r>
              <a:endParaRPr sz="1900"/>
            </a:p>
          </p:txBody>
        </p:sp>
        <p:sp>
          <p:nvSpPr>
            <p:cNvPr id="282" name="Google Shape;282;g3040c459d6b_0_24"/>
            <p:cNvSpPr/>
            <p:nvPr/>
          </p:nvSpPr>
          <p:spPr>
            <a:xfrm>
              <a:off x="5424800" y="926883"/>
              <a:ext cx="1610400" cy="393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Description</a:t>
              </a:r>
              <a:endParaRPr sz="1900"/>
            </a:p>
          </p:txBody>
        </p:sp>
        <p:sp>
          <p:nvSpPr>
            <p:cNvPr id="283" name="Google Shape;283;g3040c459d6b_0_24"/>
            <p:cNvSpPr/>
            <p:nvPr/>
          </p:nvSpPr>
          <p:spPr>
            <a:xfrm>
              <a:off x="740267" y="4240567"/>
              <a:ext cx="1650300" cy="16503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t>Instrument</a:t>
              </a:r>
              <a:endParaRPr sz="1500"/>
            </a:p>
          </p:txBody>
        </p:sp>
        <p:sp>
          <p:nvSpPr>
            <p:cNvPr id="284" name="Google Shape;284;g3040c459d6b_0_24"/>
            <p:cNvSpPr/>
            <p:nvPr/>
          </p:nvSpPr>
          <p:spPr>
            <a:xfrm>
              <a:off x="6323167" y="3028953"/>
              <a:ext cx="2012183" cy="405290"/>
            </a:xfrm>
            <a:custGeom>
              <a:rect b="b" l="l" r="r" t="t"/>
              <a:pathLst>
                <a:path extrusionOk="0" h="12159" w="60367">
                  <a:moveTo>
                    <a:pt x="0" y="12159"/>
                  </a:moveTo>
                  <a:cubicBezTo>
                    <a:pt x="5031" y="10157"/>
                    <a:pt x="20123" y="1175"/>
                    <a:pt x="30184" y="148"/>
                  </a:cubicBezTo>
                  <a:cubicBezTo>
                    <a:pt x="40245" y="-879"/>
                    <a:pt x="55337" y="5024"/>
                    <a:pt x="60367" y="5999"/>
                  </a:cubicBezTo>
                </a:path>
              </a:pathLst>
            </a:custGeom>
            <a:noFill/>
            <a:ln cap="flat" cmpd="sng" w="9525">
              <a:solidFill>
                <a:schemeClr val="dk2"/>
              </a:solidFill>
              <a:prstDash val="solid"/>
              <a:round/>
              <a:headEnd len="med" w="med" type="none"/>
              <a:tailEnd len="med" w="med" type="none"/>
            </a:ln>
          </p:spPr>
        </p:sp>
        <p:sp>
          <p:nvSpPr>
            <p:cNvPr id="285" name="Google Shape;285;g3040c459d6b_0_24"/>
            <p:cNvSpPr/>
            <p:nvPr/>
          </p:nvSpPr>
          <p:spPr>
            <a:xfrm>
              <a:off x="6302633" y="3690933"/>
              <a:ext cx="2309909" cy="329825"/>
            </a:xfrm>
            <a:custGeom>
              <a:rect b="b" l="l" r="r" t="t"/>
              <a:pathLst>
                <a:path extrusionOk="0" h="9895" w="69299">
                  <a:moveTo>
                    <a:pt x="0" y="0"/>
                  </a:moveTo>
                  <a:cubicBezTo>
                    <a:pt x="5647" y="1643"/>
                    <a:pt x="22330" y="9548"/>
                    <a:pt x="33880" y="9856"/>
                  </a:cubicBezTo>
                  <a:cubicBezTo>
                    <a:pt x="45430" y="10164"/>
                    <a:pt x="63396" y="3183"/>
                    <a:pt x="69299" y="1848"/>
                  </a:cubicBezTo>
                </a:path>
              </a:pathLst>
            </a:custGeom>
            <a:noFill/>
            <a:ln cap="flat" cmpd="sng" w="9525">
              <a:solidFill>
                <a:schemeClr val="dk2"/>
              </a:solidFill>
              <a:prstDash val="solid"/>
              <a:round/>
              <a:headEnd len="med" w="med" type="none"/>
              <a:tailEnd len="med" w="med" type="none"/>
            </a:ln>
          </p:spPr>
        </p:sp>
        <p:sp>
          <p:nvSpPr>
            <p:cNvPr id="286" name="Google Shape;286;g3040c459d6b_0_24"/>
            <p:cNvSpPr/>
            <p:nvPr/>
          </p:nvSpPr>
          <p:spPr>
            <a:xfrm>
              <a:off x="9649500" y="3803867"/>
              <a:ext cx="796947" cy="677583"/>
            </a:xfrm>
            <a:custGeom>
              <a:rect b="b" l="l" r="r" t="t"/>
              <a:pathLst>
                <a:path extrusionOk="0" h="20328" w="23909">
                  <a:moveTo>
                    <a:pt x="0" y="0"/>
                  </a:moveTo>
                  <a:cubicBezTo>
                    <a:pt x="3696" y="1078"/>
                    <a:pt x="18480" y="3080"/>
                    <a:pt x="22176" y="6468"/>
                  </a:cubicBezTo>
                  <a:cubicBezTo>
                    <a:pt x="25872" y="9856"/>
                    <a:pt x="22176" y="18018"/>
                    <a:pt x="22176" y="20328"/>
                  </a:cubicBezTo>
                </a:path>
              </a:pathLst>
            </a:custGeom>
            <a:noFill/>
            <a:ln cap="flat" cmpd="sng" w="9525">
              <a:solidFill>
                <a:schemeClr val="dk2"/>
              </a:solidFill>
              <a:prstDash val="solid"/>
              <a:round/>
              <a:headEnd len="med" w="med" type="none"/>
              <a:tailEnd len="med" w="med" type="none"/>
            </a:ln>
          </p:spPr>
        </p:sp>
        <p:sp>
          <p:nvSpPr>
            <p:cNvPr id="287" name="Google Shape;287;g3040c459d6b_0_24"/>
            <p:cNvSpPr/>
            <p:nvPr/>
          </p:nvSpPr>
          <p:spPr>
            <a:xfrm>
              <a:off x="2278200" y="3736227"/>
              <a:ext cx="2433073" cy="1063440"/>
            </a:xfrm>
            <a:custGeom>
              <a:rect b="b" l="l" r="r" t="t"/>
              <a:pathLst>
                <a:path extrusionOk="0" h="31904" w="72994">
                  <a:moveTo>
                    <a:pt x="0" y="31904"/>
                  </a:moveTo>
                  <a:cubicBezTo>
                    <a:pt x="5339" y="27028"/>
                    <a:pt x="19865" y="7727"/>
                    <a:pt x="32031" y="2645"/>
                  </a:cubicBezTo>
                  <a:cubicBezTo>
                    <a:pt x="44197" y="-2437"/>
                    <a:pt x="66167" y="1618"/>
                    <a:pt x="72994" y="1413"/>
                  </a:cubicBezTo>
                </a:path>
              </a:pathLst>
            </a:custGeom>
            <a:noFill/>
            <a:ln cap="flat" cmpd="sng" w="9525">
              <a:solidFill>
                <a:schemeClr val="dk2"/>
              </a:solidFill>
              <a:prstDash val="solid"/>
              <a:round/>
              <a:headEnd len="med" w="med" type="none"/>
              <a:tailEnd len="med" w="med" type="none"/>
            </a:ln>
          </p:spPr>
        </p:sp>
        <p:sp>
          <p:nvSpPr>
            <p:cNvPr id="288" name="Google Shape;288;g3040c459d6b_0_24"/>
            <p:cNvSpPr/>
            <p:nvPr/>
          </p:nvSpPr>
          <p:spPr>
            <a:xfrm>
              <a:off x="2791500" y="2524846"/>
              <a:ext cx="1991650" cy="642484"/>
            </a:xfrm>
            <a:custGeom>
              <a:rect b="b" l="l" r="r" t="t"/>
              <a:pathLst>
                <a:path extrusionOk="0" h="19275" w="59751">
                  <a:moveTo>
                    <a:pt x="0" y="180"/>
                  </a:moveTo>
                  <a:cubicBezTo>
                    <a:pt x="5852" y="488"/>
                    <a:pt x="25154" y="-1154"/>
                    <a:pt x="35112" y="2028"/>
                  </a:cubicBezTo>
                  <a:cubicBezTo>
                    <a:pt x="45071" y="5211"/>
                    <a:pt x="55645" y="16401"/>
                    <a:pt x="59751" y="19275"/>
                  </a:cubicBezTo>
                </a:path>
              </a:pathLst>
            </a:custGeom>
            <a:noFill/>
            <a:ln cap="flat" cmpd="sng" w="9525">
              <a:solidFill>
                <a:schemeClr val="dk2"/>
              </a:solidFill>
              <a:prstDash val="solid"/>
              <a:round/>
              <a:headEnd len="med" w="med" type="none"/>
              <a:tailEnd len="med" w="med" type="none"/>
            </a:ln>
          </p:spPr>
        </p:sp>
        <p:sp>
          <p:nvSpPr>
            <p:cNvPr id="289" name="Google Shape;289;g3040c459d6b_0_24"/>
            <p:cNvSpPr/>
            <p:nvPr/>
          </p:nvSpPr>
          <p:spPr>
            <a:xfrm>
              <a:off x="2678600" y="1202819"/>
              <a:ext cx="1036874" cy="609318"/>
            </a:xfrm>
            <a:custGeom>
              <a:rect b="b" l="l" r="r" t="t"/>
              <a:pathLst>
                <a:path extrusionOk="0" h="18280" w="31107">
                  <a:moveTo>
                    <a:pt x="0" y="18280"/>
                  </a:moveTo>
                  <a:cubicBezTo>
                    <a:pt x="1335" y="15354"/>
                    <a:pt x="2823" y="3189"/>
                    <a:pt x="8007" y="725"/>
                  </a:cubicBezTo>
                  <a:cubicBezTo>
                    <a:pt x="13192" y="-1739"/>
                    <a:pt x="27257" y="3035"/>
                    <a:pt x="31107" y="3497"/>
                  </a:cubicBezTo>
                </a:path>
              </a:pathLst>
            </a:custGeom>
            <a:noFill/>
            <a:ln cap="flat" cmpd="sng" w="9525">
              <a:solidFill>
                <a:schemeClr val="dk2"/>
              </a:solidFill>
              <a:prstDash val="solid"/>
              <a:round/>
              <a:headEnd len="med" w="med" type="none"/>
              <a:tailEnd len="med" w="med" type="none"/>
            </a:ln>
          </p:spPr>
        </p:sp>
        <p:sp>
          <p:nvSpPr>
            <p:cNvPr id="290" name="Google Shape;290;g3040c459d6b_0_24"/>
            <p:cNvSpPr txBox="1"/>
            <p:nvPr/>
          </p:nvSpPr>
          <p:spPr>
            <a:xfrm>
              <a:off x="6698417" y="2610083"/>
              <a:ext cx="15183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latin typeface="Rockwell"/>
                  <a:ea typeface="Rockwell"/>
                  <a:cs typeface="Rockwell"/>
                  <a:sym typeface="Rockwell"/>
                </a:rPr>
                <a:t>isAccessedBy</a:t>
              </a:r>
              <a:endParaRPr sz="1500">
                <a:latin typeface="Rockwell"/>
                <a:ea typeface="Rockwell"/>
                <a:cs typeface="Rockwell"/>
                <a:sym typeface="Rockwell"/>
              </a:endParaRPr>
            </a:p>
          </p:txBody>
        </p:sp>
        <p:sp>
          <p:nvSpPr>
            <p:cNvPr id="291" name="Google Shape;291;g3040c459d6b_0_24"/>
            <p:cNvSpPr txBox="1"/>
            <p:nvPr/>
          </p:nvSpPr>
          <p:spPr>
            <a:xfrm>
              <a:off x="6698417" y="3906650"/>
              <a:ext cx="15183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latin typeface="Rockwell"/>
                  <a:ea typeface="Rockwell"/>
                  <a:cs typeface="Rockwell"/>
                  <a:sym typeface="Rockwell"/>
                </a:rPr>
                <a:t>isProcessedBy</a:t>
              </a:r>
              <a:endParaRPr sz="1500">
                <a:latin typeface="Rockwell"/>
                <a:ea typeface="Rockwell"/>
                <a:cs typeface="Rockwell"/>
                <a:sym typeface="Rockwell"/>
              </a:endParaRPr>
            </a:p>
          </p:txBody>
        </p:sp>
        <p:sp>
          <p:nvSpPr>
            <p:cNvPr id="292" name="Google Shape;292;g3040c459d6b_0_24"/>
            <p:cNvSpPr txBox="1"/>
            <p:nvPr/>
          </p:nvSpPr>
          <p:spPr>
            <a:xfrm rot="2700000">
              <a:off x="9835138" y="3750122"/>
              <a:ext cx="1518441" cy="477297"/>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latin typeface="Rockwell"/>
                  <a:ea typeface="Rockwell"/>
                  <a:cs typeface="Rockwell"/>
                  <a:sym typeface="Rockwell"/>
                </a:rPr>
                <a:t>implements</a:t>
              </a:r>
              <a:endParaRPr sz="1500">
                <a:latin typeface="Rockwell"/>
                <a:ea typeface="Rockwell"/>
                <a:cs typeface="Rockwell"/>
                <a:sym typeface="Rockwell"/>
              </a:endParaRPr>
            </a:p>
          </p:txBody>
        </p:sp>
        <p:sp>
          <p:nvSpPr>
            <p:cNvPr id="293" name="Google Shape;293;g3040c459d6b_0_24"/>
            <p:cNvSpPr txBox="1"/>
            <p:nvPr/>
          </p:nvSpPr>
          <p:spPr>
            <a:xfrm rot="-1163463">
              <a:off x="2728866" y="3856428"/>
              <a:ext cx="1518010" cy="430952"/>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latin typeface="Rockwell"/>
                  <a:ea typeface="Rockwell"/>
                  <a:cs typeface="Rockwell"/>
                  <a:sym typeface="Rockwell"/>
                </a:rPr>
                <a:t>isGeneratedFrom</a:t>
              </a:r>
              <a:endParaRPr sz="1200">
                <a:latin typeface="Rockwell"/>
                <a:ea typeface="Rockwell"/>
                <a:cs typeface="Rockwell"/>
                <a:sym typeface="Rockwell"/>
              </a:endParaRPr>
            </a:p>
          </p:txBody>
        </p:sp>
        <p:sp>
          <p:nvSpPr>
            <p:cNvPr id="294" name="Google Shape;294;g3040c459d6b_0_24"/>
            <p:cNvSpPr txBox="1"/>
            <p:nvPr/>
          </p:nvSpPr>
          <p:spPr>
            <a:xfrm rot="1417607">
              <a:off x="3242531" y="2705816"/>
              <a:ext cx="1518050" cy="43084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latin typeface="Rockwell"/>
                  <a:ea typeface="Rockwell"/>
                  <a:cs typeface="Rockwell"/>
                  <a:sym typeface="Rockwell"/>
                </a:rPr>
                <a:t>belongsTo</a:t>
              </a:r>
              <a:endParaRPr sz="1200">
                <a:latin typeface="Rockwell"/>
                <a:ea typeface="Rockwell"/>
                <a:cs typeface="Rockwell"/>
                <a:sym typeface="Rockwell"/>
              </a:endParaRPr>
            </a:p>
          </p:txBody>
        </p:sp>
        <p:sp>
          <p:nvSpPr>
            <p:cNvPr id="295" name="Google Shape;295;g3040c459d6b_0_24"/>
            <p:cNvSpPr txBox="1"/>
            <p:nvPr/>
          </p:nvSpPr>
          <p:spPr>
            <a:xfrm rot="-1532212">
              <a:off x="2600624" y="1218869"/>
              <a:ext cx="1517774" cy="431001"/>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latin typeface="Rockwell"/>
                  <a:ea typeface="Rockwell"/>
                  <a:cs typeface="Rockwell"/>
                  <a:sym typeface="Rockwell"/>
                </a:rPr>
                <a:t>isRelatedTo</a:t>
              </a:r>
              <a:endParaRPr sz="1200">
                <a:latin typeface="Rockwell"/>
                <a:ea typeface="Rockwell"/>
                <a:cs typeface="Rockwell"/>
                <a:sym typeface="Rockwe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040c459d6b_0_49"/>
          <p:cNvSpPr txBox="1"/>
          <p:nvPr>
            <p:ph type="title"/>
          </p:nvPr>
        </p:nvSpPr>
        <p:spPr>
          <a:xfrm>
            <a:off x="609600" y="-131761"/>
            <a:ext cx="10972800" cy="114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Queries  (I)</a:t>
            </a:r>
            <a:endParaRPr/>
          </a:p>
        </p:txBody>
      </p:sp>
      <p:sp>
        <p:nvSpPr>
          <p:cNvPr id="301" name="Google Shape;301;g3040c459d6b_0_49"/>
          <p:cNvSpPr txBox="1"/>
          <p:nvPr>
            <p:ph idx="1" type="body"/>
          </p:nvPr>
        </p:nvSpPr>
        <p:spPr>
          <a:xfrm>
            <a:off x="143339" y="791997"/>
            <a:ext cx="10972800" cy="4526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other image type </a:t>
            </a:r>
            <a:r>
              <a:rPr b="1" lang="en-US"/>
              <a:t>datasets</a:t>
            </a:r>
            <a:r>
              <a:rPr lang="en-US"/>
              <a:t> have been used in </a:t>
            </a:r>
            <a:r>
              <a:rPr b="1" lang="en-US"/>
              <a:t>food</a:t>
            </a:r>
            <a:r>
              <a:rPr lang="en-US"/>
              <a:t> related </a:t>
            </a:r>
            <a:r>
              <a:rPr b="1" lang="en-US"/>
              <a:t>projects</a:t>
            </a:r>
            <a:r>
              <a:rPr lang="en-US"/>
              <a:t>?</a:t>
            </a:r>
            <a:endParaRPr/>
          </a:p>
          <a:p>
            <a:pPr indent="0" lvl="0" marL="0" rtl="0" algn="l">
              <a:spcBef>
                <a:spcPts val="1000"/>
              </a:spcBef>
              <a:spcAft>
                <a:spcPts val="0"/>
              </a:spcAft>
              <a:buNone/>
            </a:pPr>
            <a:r>
              <a:t/>
            </a:r>
            <a:endParaRPr/>
          </a:p>
        </p:txBody>
      </p:sp>
      <p:sp>
        <p:nvSpPr>
          <p:cNvPr id="302" name="Google Shape;302;g3040c459d6b_0_49"/>
          <p:cNvSpPr txBox="1"/>
          <p:nvPr>
            <p:ph idx="11" type="ftr"/>
          </p:nvPr>
        </p:nvSpPr>
        <p:spPr>
          <a:xfrm>
            <a:off x="2104271" y="8550779"/>
            <a:ext cx="7159200" cy="48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fld id="{00000000-1234-1234-1234-123412341234}" type="slidenum">
              <a:rPr lang="en-US"/>
              <a:t>‹#›</a:t>
            </a:fld>
            <a:endParaRPr/>
          </a:p>
        </p:txBody>
      </p:sp>
      <p:pic>
        <p:nvPicPr>
          <p:cNvPr id="303" name="Google Shape;303;g3040c459d6b_0_49"/>
          <p:cNvPicPr preferRelativeResize="0"/>
          <p:nvPr/>
        </p:nvPicPr>
        <p:blipFill>
          <a:blip r:embed="rId3">
            <a:alphaModFix/>
          </a:blip>
          <a:stretch>
            <a:fillRect/>
          </a:stretch>
        </p:blipFill>
        <p:spPr>
          <a:xfrm>
            <a:off x="1777850" y="1665016"/>
            <a:ext cx="8636299" cy="4608484"/>
          </a:xfrm>
          <a:prstGeom prst="rect">
            <a:avLst/>
          </a:prstGeom>
          <a:noFill/>
          <a:ln>
            <a:noFill/>
          </a:ln>
        </p:spPr>
      </p:pic>
      <p:sp>
        <p:nvSpPr>
          <p:cNvPr id="304" name="Google Shape;304;g3040c459d6b_0_49"/>
          <p:cNvSpPr/>
          <p:nvPr/>
        </p:nvSpPr>
        <p:spPr>
          <a:xfrm>
            <a:off x="1975172" y="1654625"/>
            <a:ext cx="5502849" cy="3835804"/>
          </a:xfrm>
          <a:custGeom>
            <a:rect b="b" l="l" r="r" t="t"/>
            <a:pathLst>
              <a:path extrusionOk="0" h="100145" w="142644">
                <a:moveTo>
                  <a:pt x="90146" y="97500"/>
                </a:moveTo>
                <a:cubicBezTo>
                  <a:pt x="97416" y="98383"/>
                  <a:pt x="118049" y="103257"/>
                  <a:pt x="123428" y="96996"/>
                </a:cubicBezTo>
                <a:cubicBezTo>
                  <a:pt x="128807" y="90735"/>
                  <a:pt x="127882" y="68883"/>
                  <a:pt x="122419" y="59932"/>
                </a:cubicBezTo>
                <a:cubicBezTo>
                  <a:pt x="116956" y="50981"/>
                  <a:pt x="94474" y="48167"/>
                  <a:pt x="90650" y="43292"/>
                </a:cubicBezTo>
                <a:cubicBezTo>
                  <a:pt x="86826" y="38418"/>
                  <a:pt x="91995" y="33080"/>
                  <a:pt x="99475" y="30685"/>
                </a:cubicBezTo>
                <a:cubicBezTo>
                  <a:pt x="106955" y="28290"/>
                  <a:pt x="129563" y="33164"/>
                  <a:pt x="135530" y="28920"/>
                </a:cubicBezTo>
                <a:cubicBezTo>
                  <a:pt x="141497" y="24676"/>
                  <a:pt x="147969" y="9885"/>
                  <a:pt x="135278" y="5220"/>
                </a:cubicBezTo>
                <a:cubicBezTo>
                  <a:pt x="122587" y="556"/>
                  <a:pt x="80649" y="-1168"/>
                  <a:pt x="59386" y="933"/>
                </a:cubicBezTo>
                <a:cubicBezTo>
                  <a:pt x="38123" y="3034"/>
                  <a:pt x="16734" y="7741"/>
                  <a:pt x="7699" y="17826"/>
                </a:cubicBezTo>
                <a:cubicBezTo>
                  <a:pt x="-1336" y="27911"/>
                  <a:pt x="-2638" y="52662"/>
                  <a:pt x="5178" y="61445"/>
                </a:cubicBezTo>
                <a:cubicBezTo>
                  <a:pt x="12994" y="70228"/>
                  <a:pt x="42157" y="65479"/>
                  <a:pt x="54595" y="70522"/>
                </a:cubicBezTo>
                <a:cubicBezTo>
                  <a:pt x="67034" y="75565"/>
                  <a:pt x="73884" y="87205"/>
                  <a:pt x="79809" y="91701"/>
                </a:cubicBezTo>
                <a:cubicBezTo>
                  <a:pt x="85734" y="96197"/>
                  <a:pt x="82876" y="96618"/>
                  <a:pt x="90146" y="97500"/>
                </a:cubicBezTo>
                <a:close/>
              </a:path>
            </a:pathLst>
          </a:custGeom>
          <a:noFill/>
          <a:ln cap="flat" cmpd="sng" w="9525">
            <a:solidFill>
              <a:srgbClr val="C00000"/>
            </a:solidFill>
            <a:prstDash val="solid"/>
            <a:round/>
            <a:headEnd len="med" w="med" type="none"/>
            <a:tailEnd len="med" w="med" type="non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040c459d6b_0_57"/>
          <p:cNvSpPr txBox="1"/>
          <p:nvPr>
            <p:ph type="title"/>
          </p:nvPr>
        </p:nvSpPr>
        <p:spPr>
          <a:xfrm>
            <a:off x="609600" y="-131761"/>
            <a:ext cx="10972800" cy="114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Queries (II)</a:t>
            </a:r>
            <a:endParaRPr/>
          </a:p>
        </p:txBody>
      </p:sp>
      <p:sp>
        <p:nvSpPr>
          <p:cNvPr id="310" name="Google Shape;310;g3040c459d6b_0_57"/>
          <p:cNvSpPr txBox="1"/>
          <p:nvPr>
            <p:ph idx="1" type="body"/>
          </p:nvPr>
        </p:nvSpPr>
        <p:spPr>
          <a:xfrm>
            <a:off x="143339" y="893597"/>
            <a:ext cx="10972800" cy="4526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a:t>
            </a:r>
            <a:r>
              <a:rPr b="1" lang="en-US"/>
              <a:t>algorithms</a:t>
            </a:r>
            <a:r>
              <a:rPr lang="en-US"/>
              <a:t> have been used in </a:t>
            </a:r>
            <a:r>
              <a:rPr b="1" lang="en-US"/>
              <a:t>analysis</a:t>
            </a:r>
            <a:r>
              <a:rPr lang="en-US"/>
              <a:t> involved in the processing of </a:t>
            </a:r>
            <a:r>
              <a:rPr b="1" lang="en-US"/>
              <a:t>images</a:t>
            </a:r>
            <a:r>
              <a:rPr lang="en-US"/>
              <a:t> taken by the sentinel-2 instrument?</a:t>
            </a:r>
            <a:endParaRPr/>
          </a:p>
        </p:txBody>
      </p:sp>
      <p:sp>
        <p:nvSpPr>
          <p:cNvPr id="311" name="Google Shape;311;g3040c459d6b_0_57"/>
          <p:cNvSpPr txBox="1"/>
          <p:nvPr>
            <p:ph idx="11" type="ftr"/>
          </p:nvPr>
        </p:nvSpPr>
        <p:spPr>
          <a:xfrm>
            <a:off x="2104271" y="8550779"/>
            <a:ext cx="7159200" cy="48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fld id="{00000000-1234-1234-1234-123412341234}" type="slidenum">
              <a:rPr lang="en-US"/>
              <a:t>‹#›</a:t>
            </a:fld>
            <a:endParaRPr/>
          </a:p>
        </p:txBody>
      </p:sp>
      <p:pic>
        <p:nvPicPr>
          <p:cNvPr id="312" name="Google Shape;312;g3040c459d6b_0_57"/>
          <p:cNvPicPr preferRelativeResize="0"/>
          <p:nvPr/>
        </p:nvPicPr>
        <p:blipFill>
          <a:blip r:embed="rId3">
            <a:alphaModFix/>
          </a:blip>
          <a:stretch>
            <a:fillRect/>
          </a:stretch>
        </p:blipFill>
        <p:spPr>
          <a:xfrm>
            <a:off x="1519057" y="1815673"/>
            <a:ext cx="8256854" cy="4431247"/>
          </a:xfrm>
          <a:prstGeom prst="rect">
            <a:avLst/>
          </a:prstGeom>
          <a:noFill/>
          <a:ln>
            <a:noFill/>
          </a:ln>
        </p:spPr>
      </p:pic>
      <p:sp>
        <p:nvSpPr>
          <p:cNvPr id="313" name="Google Shape;313;g3040c459d6b_0_57"/>
          <p:cNvSpPr/>
          <p:nvPr/>
        </p:nvSpPr>
        <p:spPr>
          <a:xfrm>
            <a:off x="1261248" y="3149359"/>
            <a:ext cx="8845253" cy="3192413"/>
          </a:xfrm>
          <a:custGeom>
            <a:rect b="b" l="l" r="r" t="t"/>
            <a:pathLst>
              <a:path extrusionOk="0" h="77916" w="215567">
                <a:moveTo>
                  <a:pt x="167647" y="74274"/>
                </a:moveTo>
                <a:cubicBezTo>
                  <a:pt x="185086" y="77510"/>
                  <a:pt x="197945" y="79191"/>
                  <a:pt x="205719" y="75283"/>
                </a:cubicBezTo>
                <a:cubicBezTo>
                  <a:pt x="213493" y="71375"/>
                  <a:pt x="217864" y="61626"/>
                  <a:pt x="214292" y="50826"/>
                </a:cubicBezTo>
                <a:cubicBezTo>
                  <a:pt x="210720" y="40026"/>
                  <a:pt x="197231" y="18932"/>
                  <a:pt x="184288" y="10485"/>
                </a:cubicBezTo>
                <a:cubicBezTo>
                  <a:pt x="171345" y="2039"/>
                  <a:pt x="154663" y="735"/>
                  <a:pt x="136635" y="147"/>
                </a:cubicBezTo>
                <a:cubicBezTo>
                  <a:pt x="118608" y="-441"/>
                  <a:pt x="92512" y="1786"/>
                  <a:pt x="76123" y="6955"/>
                </a:cubicBezTo>
                <a:cubicBezTo>
                  <a:pt x="59735" y="12124"/>
                  <a:pt x="50869" y="24016"/>
                  <a:pt x="38304" y="31160"/>
                </a:cubicBezTo>
                <a:cubicBezTo>
                  <a:pt x="25740" y="38304"/>
                  <a:pt x="4266" y="42169"/>
                  <a:pt x="736" y="49817"/>
                </a:cubicBezTo>
                <a:cubicBezTo>
                  <a:pt x="-2794" y="57465"/>
                  <a:pt x="7585" y="73770"/>
                  <a:pt x="17124" y="77048"/>
                </a:cubicBezTo>
                <a:cubicBezTo>
                  <a:pt x="26663" y="80326"/>
                  <a:pt x="43977" y="73014"/>
                  <a:pt x="57970" y="69484"/>
                </a:cubicBezTo>
                <a:cubicBezTo>
                  <a:pt x="71964" y="65954"/>
                  <a:pt x="82806" y="55071"/>
                  <a:pt x="101085" y="55869"/>
                </a:cubicBezTo>
                <a:cubicBezTo>
                  <a:pt x="119365" y="56667"/>
                  <a:pt x="150208" y="71038"/>
                  <a:pt x="167647" y="74274"/>
                </a:cubicBezTo>
                <a:close/>
              </a:path>
            </a:pathLst>
          </a:custGeom>
          <a:noFill/>
          <a:ln cap="flat" cmpd="sng" w="9525">
            <a:solidFill>
              <a:srgbClr val="980000"/>
            </a:solidFill>
            <a:prstDash val="solid"/>
            <a:round/>
            <a:headEnd len="med" w="med" type="none"/>
            <a:tailEnd len="med" w="med"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0a24625c9e_0_22"/>
          <p:cNvSpPr txBox="1"/>
          <p:nvPr>
            <p:ph idx="11" type="ftr"/>
          </p:nvPr>
        </p:nvSpPr>
        <p:spPr>
          <a:xfrm>
            <a:off x="2104271" y="8550779"/>
            <a:ext cx="7159200" cy="48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600"/>
              <a:buFont typeface="Arial"/>
              <a:buNone/>
            </a:pPr>
            <a:fld id="{00000000-1234-1234-1234-123412341234}" type="slidenum">
              <a:rPr lang="en-US"/>
              <a:t>‹#›</a:t>
            </a:fld>
            <a:endParaRPr/>
          </a:p>
        </p:txBody>
      </p:sp>
      <p:pic>
        <p:nvPicPr>
          <p:cNvPr descr="Benefits question at mentimeter (snapshot)" id="319" name="Google Shape;319;g30a24625c9e_0_22"/>
          <p:cNvPicPr preferRelativeResize="0"/>
          <p:nvPr/>
        </p:nvPicPr>
        <p:blipFill>
          <a:blip r:embed="rId3">
            <a:alphaModFix/>
          </a:blip>
          <a:stretch>
            <a:fillRect/>
          </a:stretch>
        </p:blipFill>
        <p:spPr>
          <a:xfrm>
            <a:off x="152400" y="152400"/>
            <a:ext cx="11630025" cy="1314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0283b5da03_0_66"/>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Applications (I)</a:t>
            </a:r>
            <a:endParaRPr/>
          </a:p>
        </p:txBody>
      </p:sp>
      <p:sp>
        <p:nvSpPr>
          <p:cNvPr id="325" name="Google Shape;325;g30283b5da03_0_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326" name="Google Shape;326;g30283b5da03_0_66"/>
          <p:cNvSpPr/>
          <p:nvPr/>
        </p:nvSpPr>
        <p:spPr>
          <a:xfrm>
            <a:off x="3475200" y="3880525"/>
            <a:ext cx="8563200" cy="15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Quicksand"/>
                <a:ea typeface="Quicksand"/>
                <a:cs typeface="Quicksand"/>
                <a:sym typeface="Quicksand"/>
              </a:rPr>
              <a:t>The Gene Ontology (GO) knowledgebase is the world’s largest source of information on the functions of genes. This knowledge is both human-readable and machine-readable, and is a foundation for computational analysis of large-scale molecular biology and genetics experiments in biomedical research.</a:t>
            </a:r>
            <a:endParaRPr>
              <a:latin typeface="Quicksand"/>
              <a:ea typeface="Quicksand"/>
              <a:cs typeface="Quicksand"/>
              <a:sym typeface="Quicksand"/>
            </a:endParaRPr>
          </a:p>
        </p:txBody>
      </p:sp>
      <p:sp>
        <p:nvSpPr>
          <p:cNvPr id="327" name="Google Shape;327;g30283b5da03_0_66"/>
          <p:cNvSpPr txBox="1"/>
          <p:nvPr/>
        </p:nvSpPr>
        <p:spPr>
          <a:xfrm>
            <a:off x="9038400" y="5581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https://geneontology.org/</a:t>
            </a:r>
            <a:endParaRPr/>
          </a:p>
        </p:txBody>
      </p:sp>
      <p:pic>
        <p:nvPicPr>
          <p:cNvPr descr="Geneontology structure example" id="328" name="Google Shape;328;g30283b5da03_0_66"/>
          <p:cNvPicPr preferRelativeResize="0"/>
          <p:nvPr/>
        </p:nvPicPr>
        <p:blipFill>
          <a:blip r:embed="rId3">
            <a:alphaModFix/>
          </a:blip>
          <a:stretch>
            <a:fillRect/>
          </a:stretch>
        </p:blipFill>
        <p:spPr>
          <a:xfrm>
            <a:off x="171025" y="2467650"/>
            <a:ext cx="3211813" cy="3362074"/>
          </a:xfrm>
          <a:prstGeom prst="rect">
            <a:avLst/>
          </a:prstGeom>
          <a:noFill/>
          <a:ln>
            <a:noFill/>
          </a:ln>
        </p:spPr>
      </p:pic>
      <p:pic>
        <p:nvPicPr>
          <p:cNvPr descr="Geneontology Logo" id="329" name="Google Shape;329;g30283b5da03_0_66"/>
          <p:cNvPicPr preferRelativeResize="0"/>
          <p:nvPr/>
        </p:nvPicPr>
        <p:blipFill>
          <a:blip r:embed="rId4">
            <a:alphaModFix/>
          </a:blip>
          <a:stretch>
            <a:fillRect/>
          </a:stretch>
        </p:blipFill>
        <p:spPr>
          <a:xfrm>
            <a:off x="3535238" y="1843229"/>
            <a:ext cx="7311114" cy="18848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040c459d6b_0_17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Applications (II)</a:t>
            </a:r>
            <a:endParaRPr/>
          </a:p>
        </p:txBody>
      </p:sp>
      <p:sp>
        <p:nvSpPr>
          <p:cNvPr id="335" name="Google Shape;335;g3040c459d6b_0_17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336" name="Google Shape;336;g3040c459d6b_0_175"/>
          <p:cNvSpPr/>
          <p:nvPr/>
        </p:nvSpPr>
        <p:spPr>
          <a:xfrm>
            <a:off x="3475200" y="3880525"/>
            <a:ext cx="8563200" cy="15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212121"/>
                </a:solidFill>
                <a:latin typeface="Open Sans"/>
                <a:ea typeface="Open Sans"/>
                <a:cs typeface="Open Sans"/>
                <a:sym typeface="Open Sans"/>
              </a:rPr>
              <a:t>ENVO is an expressive, community ontology which helps humans, machines, and semantic web applications understand environmental entities of all kinds, from microscopic to intergalactic scales. As a FAIR-compliant resource, it promotes interoperability through the concise, controlled description of all things environmental.</a:t>
            </a:r>
            <a:endParaRPr>
              <a:latin typeface="Quicksand"/>
              <a:ea typeface="Quicksand"/>
              <a:cs typeface="Quicksand"/>
              <a:sym typeface="Quicksand"/>
            </a:endParaRPr>
          </a:p>
        </p:txBody>
      </p:sp>
      <p:sp>
        <p:nvSpPr>
          <p:cNvPr id="337" name="Google Shape;337;g3040c459d6b_0_175"/>
          <p:cNvSpPr txBox="1"/>
          <p:nvPr/>
        </p:nvSpPr>
        <p:spPr>
          <a:xfrm>
            <a:off x="7305250" y="5581450"/>
            <a:ext cx="47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https://sites.google.com/site/environmentontology/</a:t>
            </a:r>
            <a:endParaRPr/>
          </a:p>
        </p:txBody>
      </p:sp>
      <p:pic>
        <p:nvPicPr>
          <p:cNvPr descr="Envo ontoogy structure" id="338" name="Google Shape;338;g3040c459d6b_0_175"/>
          <p:cNvPicPr preferRelativeResize="0"/>
          <p:nvPr/>
        </p:nvPicPr>
        <p:blipFill>
          <a:blip r:embed="rId3">
            <a:alphaModFix/>
          </a:blip>
          <a:stretch>
            <a:fillRect/>
          </a:stretch>
        </p:blipFill>
        <p:spPr>
          <a:xfrm>
            <a:off x="152400" y="1843229"/>
            <a:ext cx="3170400" cy="3990206"/>
          </a:xfrm>
          <a:prstGeom prst="rect">
            <a:avLst/>
          </a:prstGeom>
          <a:noFill/>
          <a:ln>
            <a:noFill/>
          </a:ln>
        </p:spPr>
      </p:pic>
      <p:pic>
        <p:nvPicPr>
          <p:cNvPr descr="ENVO Ontology logo" id="339" name="Google Shape;339;g3040c459d6b_0_175"/>
          <p:cNvPicPr preferRelativeResize="0"/>
          <p:nvPr/>
        </p:nvPicPr>
        <p:blipFill>
          <a:blip r:embed="rId4">
            <a:alphaModFix/>
          </a:blip>
          <a:stretch>
            <a:fillRect/>
          </a:stretch>
        </p:blipFill>
        <p:spPr>
          <a:xfrm>
            <a:off x="5786050" y="1740729"/>
            <a:ext cx="3515331" cy="18848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0283b5da03_0_7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(I)</a:t>
            </a:r>
            <a:endParaRPr/>
          </a:p>
        </p:txBody>
      </p:sp>
      <p:sp>
        <p:nvSpPr>
          <p:cNvPr id="345" name="Google Shape;345;g30283b5da03_0_71"/>
          <p:cNvSpPr txBox="1"/>
          <p:nvPr>
            <p:ph idx="1" type="body"/>
          </p:nvPr>
        </p:nvSpPr>
        <p:spPr>
          <a:xfrm>
            <a:off x="838200" y="1546100"/>
            <a:ext cx="6504300" cy="4557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Protégé</a:t>
            </a:r>
            <a:endParaRPr/>
          </a:p>
          <a:p>
            <a:pPr indent="-342900" lvl="1" marL="914400" rtl="0" algn="l">
              <a:spcBef>
                <a:spcPts val="0"/>
              </a:spcBef>
              <a:spcAft>
                <a:spcPts val="0"/>
              </a:spcAft>
              <a:buSzPts val="1800"/>
              <a:buChar char="•"/>
            </a:pPr>
            <a:r>
              <a:rPr lang="en-US"/>
              <a:t>Java tool for modelling ontologies</a:t>
            </a:r>
            <a:endParaRPr/>
          </a:p>
          <a:p>
            <a:pPr indent="-342900" lvl="0" marL="457200" rtl="0" algn="l">
              <a:spcBef>
                <a:spcPts val="0"/>
              </a:spcBef>
              <a:spcAft>
                <a:spcPts val="0"/>
              </a:spcAft>
              <a:buSzPts val="1800"/>
              <a:buChar char="•"/>
            </a:pPr>
            <a:r>
              <a:rPr lang="en-US"/>
              <a:t>Start by scratch? </a:t>
            </a:r>
            <a:endParaRPr/>
          </a:p>
          <a:p>
            <a:pPr indent="-342900" lvl="0" marL="457200" rtl="0" algn="l">
              <a:spcBef>
                <a:spcPts val="0"/>
              </a:spcBef>
              <a:spcAft>
                <a:spcPts val="0"/>
              </a:spcAft>
              <a:buSzPts val="1800"/>
              <a:buChar char="•"/>
            </a:pPr>
            <a:r>
              <a:rPr lang="en-US"/>
              <a:t>Reuse ontologies if possible</a:t>
            </a:r>
            <a:endParaRPr/>
          </a:p>
          <a:p>
            <a:pPr indent="-342900" lvl="0" marL="457200" rtl="0" algn="l">
              <a:spcBef>
                <a:spcPts val="0"/>
              </a:spcBef>
              <a:spcAft>
                <a:spcPts val="0"/>
              </a:spcAft>
              <a:buSzPts val="1800"/>
              <a:buChar char="•"/>
            </a:pPr>
            <a:r>
              <a:rPr lang="en-US"/>
              <a:t>Simple one</a:t>
            </a:r>
            <a:endParaRPr/>
          </a:p>
        </p:txBody>
      </p:sp>
      <p:sp>
        <p:nvSpPr>
          <p:cNvPr id="346" name="Google Shape;346;g30283b5da03_0_71"/>
          <p:cNvSpPr/>
          <p:nvPr/>
        </p:nvSpPr>
        <p:spPr>
          <a:xfrm>
            <a:off x="7175250" y="1393900"/>
            <a:ext cx="2995200" cy="2817900"/>
          </a:xfrm>
          <a:prstGeom prst="ellipse">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47" name="Google Shape;347;g30283b5da03_0_71"/>
          <p:cNvSpPr/>
          <p:nvPr/>
        </p:nvSpPr>
        <p:spPr>
          <a:xfrm>
            <a:off x="7416150" y="1630650"/>
            <a:ext cx="2513400" cy="23601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48" name="Google Shape;348;g30283b5da03_0_71"/>
          <p:cNvSpPr/>
          <p:nvPr/>
        </p:nvSpPr>
        <p:spPr>
          <a:xfrm>
            <a:off x="9691100" y="4165125"/>
            <a:ext cx="2161200" cy="2040900"/>
          </a:xfrm>
          <a:prstGeom prst="ellipse">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49" name="Google Shape;349;g30283b5da03_0_71"/>
          <p:cNvSpPr/>
          <p:nvPr/>
        </p:nvSpPr>
        <p:spPr>
          <a:xfrm>
            <a:off x="9864931" y="4336580"/>
            <a:ext cx="1813500" cy="170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50" name="Google Shape;350;g30283b5da03_0_71"/>
          <p:cNvSpPr txBox="1"/>
          <p:nvPr/>
        </p:nvSpPr>
        <p:spPr>
          <a:xfrm>
            <a:off x="8880000" y="978375"/>
            <a:ext cx="21612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Class</a:t>
            </a:r>
            <a:r>
              <a:rPr lang="en-US" sz="1900">
                <a:solidFill>
                  <a:schemeClr val="dk1"/>
                </a:solidFill>
                <a:latin typeface="Quicksand"/>
                <a:ea typeface="Quicksand"/>
                <a:cs typeface="Quicksand"/>
                <a:sym typeface="Quicksand"/>
              </a:rPr>
              <a:t>: Hamster</a:t>
            </a:r>
            <a:endParaRPr sz="1900">
              <a:solidFill>
                <a:schemeClr val="dk1"/>
              </a:solidFill>
              <a:latin typeface="Quicksand"/>
              <a:ea typeface="Quicksand"/>
              <a:cs typeface="Quicksand"/>
              <a:sym typeface="Quicksand"/>
            </a:endParaRPr>
          </a:p>
        </p:txBody>
      </p:sp>
      <p:sp>
        <p:nvSpPr>
          <p:cNvPr id="351" name="Google Shape;351;g30283b5da03_0_71"/>
          <p:cNvSpPr txBox="1"/>
          <p:nvPr/>
        </p:nvSpPr>
        <p:spPr>
          <a:xfrm>
            <a:off x="10521600" y="3772425"/>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Class</a:t>
            </a:r>
            <a:r>
              <a:rPr lang="en-US" sz="1900">
                <a:solidFill>
                  <a:schemeClr val="dk1"/>
                </a:solidFill>
                <a:latin typeface="Quicksand"/>
                <a:ea typeface="Quicksand"/>
                <a:cs typeface="Quicksand"/>
                <a:sym typeface="Quicksand"/>
              </a:rPr>
              <a:t>: City</a:t>
            </a:r>
            <a:endParaRPr sz="1900">
              <a:solidFill>
                <a:schemeClr val="dk1"/>
              </a:solidFill>
              <a:latin typeface="Quicksand"/>
              <a:ea typeface="Quicksand"/>
              <a:cs typeface="Quicksand"/>
              <a:sym typeface="Quicksand"/>
            </a:endParaRPr>
          </a:p>
        </p:txBody>
      </p:sp>
      <p:sp>
        <p:nvSpPr>
          <p:cNvPr id="352" name="Google Shape;352;g30283b5da03_0_71"/>
          <p:cNvSpPr txBox="1"/>
          <p:nvPr/>
        </p:nvSpPr>
        <p:spPr>
          <a:xfrm>
            <a:off x="8251475" y="2350700"/>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Instance</a:t>
            </a:r>
            <a:r>
              <a:rPr lang="en-US" sz="1900">
                <a:solidFill>
                  <a:schemeClr val="dk1"/>
                </a:solidFill>
                <a:latin typeface="Quicksand"/>
                <a:ea typeface="Quicksand"/>
                <a:cs typeface="Quicksand"/>
                <a:sym typeface="Quicksand"/>
              </a:rPr>
              <a:t>: </a:t>
            </a:r>
            <a:endParaRPr sz="1900">
              <a:solidFill>
                <a:schemeClr val="dk1"/>
              </a:solidFill>
              <a:latin typeface="Quicksand"/>
              <a:ea typeface="Quicksand"/>
              <a:cs typeface="Quicksand"/>
              <a:sym typeface="Quicksand"/>
            </a:endParaRPr>
          </a:p>
          <a:p>
            <a:pPr indent="0" lvl="0" marL="0" rtl="0" algn="l">
              <a:spcBef>
                <a:spcPts val="0"/>
              </a:spcBef>
              <a:spcAft>
                <a:spcPts val="0"/>
              </a:spcAft>
              <a:buNone/>
            </a:pPr>
            <a:r>
              <a:rPr lang="en-US" sz="1900">
                <a:solidFill>
                  <a:schemeClr val="dk1"/>
                </a:solidFill>
                <a:latin typeface="Quicksand"/>
                <a:ea typeface="Quicksand"/>
                <a:cs typeface="Quicksand"/>
                <a:sym typeface="Quicksand"/>
              </a:rPr>
              <a:t>Mickey</a:t>
            </a:r>
            <a:endParaRPr b="1" sz="1900">
              <a:solidFill>
                <a:schemeClr val="dk1"/>
              </a:solidFill>
              <a:latin typeface="Quicksand"/>
              <a:ea typeface="Quicksand"/>
              <a:cs typeface="Quicksand"/>
              <a:sym typeface="Quicksand"/>
            </a:endParaRPr>
          </a:p>
        </p:txBody>
      </p:sp>
      <p:pic>
        <p:nvPicPr>
          <p:cNvPr descr="Futuristic city silhouette | Free SVG" id="353" name="Google Shape;353;g30283b5da03_0_71"/>
          <p:cNvPicPr preferRelativeResize="0"/>
          <p:nvPr/>
        </p:nvPicPr>
        <p:blipFill>
          <a:blip r:embed="rId3">
            <a:alphaModFix/>
          </a:blip>
          <a:stretch>
            <a:fillRect/>
          </a:stretch>
        </p:blipFill>
        <p:spPr>
          <a:xfrm>
            <a:off x="10600938" y="3303250"/>
            <a:ext cx="817125" cy="817125"/>
          </a:xfrm>
          <a:prstGeom prst="rect">
            <a:avLst/>
          </a:prstGeom>
          <a:noFill/>
          <a:ln>
            <a:noFill/>
          </a:ln>
        </p:spPr>
      </p:pic>
      <p:pic>
        <p:nvPicPr>
          <p:cNvPr descr="Karlsruhe 1080P, 2K, 4K, 5K HD wallpapers free download ..." id="354" name="Google Shape;354;g30283b5da03_0_71"/>
          <p:cNvPicPr preferRelativeResize="0"/>
          <p:nvPr/>
        </p:nvPicPr>
        <p:blipFill>
          <a:blip r:embed="rId4">
            <a:alphaModFix/>
          </a:blip>
          <a:stretch>
            <a:fillRect/>
          </a:stretch>
        </p:blipFill>
        <p:spPr>
          <a:xfrm>
            <a:off x="10156050" y="5111175"/>
            <a:ext cx="1262024" cy="637950"/>
          </a:xfrm>
          <a:prstGeom prst="rect">
            <a:avLst/>
          </a:prstGeom>
          <a:noFill/>
          <a:ln>
            <a:noFill/>
          </a:ln>
        </p:spPr>
      </p:pic>
      <p:sp>
        <p:nvSpPr>
          <p:cNvPr id="355" name="Google Shape;355;g30283b5da03_0_71"/>
          <p:cNvSpPr txBox="1"/>
          <p:nvPr/>
        </p:nvSpPr>
        <p:spPr>
          <a:xfrm>
            <a:off x="9864925" y="4640275"/>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dk1"/>
                </a:solidFill>
                <a:latin typeface="Quicksand"/>
                <a:ea typeface="Quicksand"/>
                <a:cs typeface="Quicksand"/>
                <a:sym typeface="Quicksand"/>
              </a:rPr>
              <a:t>I</a:t>
            </a:r>
            <a:r>
              <a:rPr b="1" lang="en-US">
                <a:solidFill>
                  <a:schemeClr val="dk1"/>
                </a:solidFill>
                <a:latin typeface="Quicksand"/>
                <a:ea typeface="Quicksand"/>
                <a:cs typeface="Quicksand"/>
                <a:sym typeface="Quicksand"/>
              </a:rPr>
              <a:t>nstance</a:t>
            </a:r>
            <a:r>
              <a:rPr lang="en-US">
                <a:solidFill>
                  <a:schemeClr val="dk1"/>
                </a:solidFill>
                <a:latin typeface="Quicksand"/>
                <a:ea typeface="Quicksand"/>
                <a:cs typeface="Quicksand"/>
                <a:sym typeface="Quicksand"/>
              </a:rPr>
              <a:t>: Karlsruhe</a:t>
            </a:r>
            <a:endParaRPr b="1">
              <a:solidFill>
                <a:schemeClr val="dk1"/>
              </a:solidFill>
              <a:latin typeface="Quicksand"/>
              <a:ea typeface="Quicksand"/>
              <a:cs typeface="Quicksand"/>
              <a:sym typeface="Quicksand"/>
            </a:endParaRPr>
          </a:p>
        </p:txBody>
      </p:sp>
      <p:cxnSp>
        <p:nvCxnSpPr>
          <p:cNvPr id="356" name="Google Shape;356;g30283b5da03_0_71"/>
          <p:cNvCxnSpPr/>
          <p:nvPr/>
        </p:nvCxnSpPr>
        <p:spPr>
          <a:xfrm flipH="1" rot="10800000">
            <a:off x="10170450" y="2427138"/>
            <a:ext cx="991800" cy="139800"/>
          </a:xfrm>
          <a:prstGeom prst="straightConnector1">
            <a:avLst/>
          </a:prstGeom>
          <a:noFill/>
          <a:ln cap="flat" cmpd="sng" w="9525">
            <a:solidFill>
              <a:schemeClr val="dk2"/>
            </a:solidFill>
            <a:prstDash val="solid"/>
            <a:round/>
            <a:headEnd len="med" w="med" type="none"/>
            <a:tailEnd len="med" w="med" type="none"/>
          </a:ln>
        </p:spPr>
      </p:cxnSp>
      <p:sp>
        <p:nvSpPr>
          <p:cNvPr id="357" name="Google Shape;357;g30283b5da03_0_71"/>
          <p:cNvSpPr txBox="1"/>
          <p:nvPr/>
        </p:nvSpPr>
        <p:spPr>
          <a:xfrm>
            <a:off x="11190300" y="2127400"/>
            <a:ext cx="6621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2 years</a:t>
            </a:r>
            <a:endParaRPr>
              <a:solidFill>
                <a:schemeClr val="dk1"/>
              </a:solidFill>
              <a:latin typeface="Quicksand"/>
              <a:ea typeface="Quicksand"/>
              <a:cs typeface="Quicksand"/>
              <a:sym typeface="Quicksand"/>
            </a:endParaRPr>
          </a:p>
        </p:txBody>
      </p:sp>
      <p:sp>
        <p:nvSpPr>
          <p:cNvPr id="358" name="Google Shape;358;g30283b5da03_0_71"/>
          <p:cNvSpPr txBox="1"/>
          <p:nvPr/>
        </p:nvSpPr>
        <p:spPr>
          <a:xfrm>
            <a:off x="10440625" y="2029213"/>
            <a:ext cx="6621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isOld</a:t>
            </a:r>
            <a:endParaRPr>
              <a:solidFill>
                <a:schemeClr val="dk1"/>
              </a:solidFill>
              <a:latin typeface="Quicksand"/>
              <a:ea typeface="Quicksand"/>
              <a:cs typeface="Quicksand"/>
              <a:sym typeface="Quicksand"/>
            </a:endParaRPr>
          </a:p>
        </p:txBody>
      </p:sp>
      <p:sp>
        <p:nvSpPr>
          <p:cNvPr id="359" name="Google Shape;359;g30283b5da03_0_71"/>
          <p:cNvSpPr/>
          <p:nvPr/>
        </p:nvSpPr>
        <p:spPr>
          <a:xfrm>
            <a:off x="8356950" y="3911350"/>
            <a:ext cx="1593175" cy="1326050"/>
          </a:xfrm>
          <a:custGeom>
            <a:rect b="b" l="l" r="r" t="t"/>
            <a:pathLst>
              <a:path extrusionOk="0" h="53042" w="63727">
                <a:moveTo>
                  <a:pt x="0" y="0"/>
                </a:moveTo>
                <a:cubicBezTo>
                  <a:pt x="2481" y="7187"/>
                  <a:pt x="4262" y="34281"/>
                  <a:pt x="14883" y="43121"/>
                </a:cubicBezTo>
                <a:cubicBezTo>
                  <a:pt x="25504" y="51961"/>
                  <a:pt x="55586" y="51389"/>
                  <a:pt x="63727" y="53042"/>
                </a:cubicBezTo>
              </a:path>
            </a:pathLst>
          </a:custGeom>
          <a:noFill/>
          <a:ln cap="flat" cmpd="sng" w="9525">
            <a:solidFill>
              <a:schemeClr val="dk2"/>
            </a:solidFill>
            <a:prstDash val="solid"/>
            <a:round/>
            <a:headEnd len="med" w="med" type="none"/>
            <a:tailEnd len="med" w="med" type="none"/>
          </a:ln>
        </p:spPr>
      </p:sp>
      <p:sp>
        <p:nvSpPr>
          <p:cNvPr id="360" name="Google Shape;360;g30283b5da03_0_71"/>
          <p:cNvSpPr txBox="1"/>
          <p:nvPr/>
        </p:nvSpPr>
        <p:spPr>
          <a:xfrm>
            <a:off x="8593525" y="4640275"/>
            <a:ext cx="9309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hasBorn</a:t>
            </a:r>
            <a:endParaRPr>
              <a:solidFill>
                <a:schemeClr val="dk1"/>
              </a:solidFill>
              <a:latin typeface="Quicksand"/>
              <a:ea typeface="Quicksand"/>
              <a:cs typeface="Quicksand"/>
              <a:sym typeface="Quicksand"/>
            </a:endParaRPr>
          </a:p>
        </p:txBody>
      </p:sp>
      <p:sp>
        <p:nvSpPr>
          <p:cNvPr id="361" name="Google Shape;361;g30283b5da03_0_71"/>
          <p:cNvSpPr txBox="1"/>
          <p:nvPr/>
        </p:nvSpPr>
        <p:spPr>
          <a:xfrm>
            <a:off x="10795850" y="1524263"/>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Property</a:t>
            </a:r>
            <a:r>
              <a:rPr lang="en-US" sz="1900">
                <a:solidFill>
                  <a:schemeClr val="dk1"/>
                </a:solidFill>
                <a:latin typeface="Quicksand"/>
                <a:ea typeface="Quicksand"/>
                <a:cs typeface="Quicksand"/>
                <a:sym typeface="Quicksand"/>
              </a:rPr>
              <a:t>: attribute</a:t>
            </a:r>
            <a:endParaRPr sz="1900">
              <a:solidFill>
                <a:schemeClr val="dk1"/>
              </a:solidFill>
              <a:latin typeface="Quicksand"/>
              <a:ea typeface="Quicksand"/>
              <a:cs typeface="Quicksand"/>
              <a:sym typeface="Quicksand"/>
            </a:endParaRPr>
          </a:p>
        </p:txBody>
      </p:sp>
      <p:sp>
        <p:nvSpPr>
          <p:cNvPr id="362" name="Google Shape;362;g30283b5da03_0_71"/>
          <p:cNvSpPr txBox="1"/>
          <p:nvPr/>
        </p:nvSpPr>
        <p:spPr>
          <a:xfrm>
            <a:off x="7504600" y="4930963"/>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Property</a:t>
            </a:r>
            <a:r>
              <a:rPr lang="en-US" sz="1900">
                <a:solidFill>
                  <a:schemeClr val="dk1"/>
                </a:solidFill>
                <a:latin typeface="Quicksand"/>
                <a:ea typeface="Quicksand"/>
                <a:cs typeface="Quicksand"/>
                <a:sym typeface="Quicksand"/>
              </a:rPr>
              <a:t>: relation</a:t>
            </a:r>
            <a:endParaRPr sz="1900">
              <a:solidFill>
                <a:schemeClr val="dk1"/>
              </a:solidFill>
              <a:latin typeface="Quicksand"/>
              <a:ea typeface="Quicksand"/>
              <a:cs typeface="Quicksand"/>
              <a:sym typeface="Quicksand"/>
            </a:endParaRPr>
          </a:p>
        </p:txBody>
      </p:sp>
      <p:pic>
        <p:nvPicPr>
          <p:cNvPr id="363" name="Google Shape;363;g30283b5da03_0_71"/>
          <p:cNvPicPr preferRelativeResize="0"/>
          <p:nvPr/>
        </p:nvPicPr>
        <p:blipFill rotWithShape="1">
          <a:blip r:embed="rId5">
            <a:alphaModFix/>
          </a:blip>
          <a:srcRect b="0" l="10230" r="18721" t="0"/>
          <a:stretch/>
        </p:blipFill>
        <p:spPr>
          <a:xfrm>
            <a:off x="7544000" y="2427150"/>
            <a:ext cx="662098" cy="632019"/>
          </a:xfrm>
          <a:prstGeom prst="rect">
            <a:avLst/>
          </a:prstGeom>
          <a:noFill/>
          <a:ln>
            <a:noFill/>
          </a:ln>
        </p:spPr>
      </p:pic>
      <p:pic>
        <p:nvPicPr>
          <p:cNvPr descr="Silhouette Mouse Standing Free Stock Photo - Public Domain Pictures" id="364" name="Google Shape;364;g30283b5da03_0_71"/>
          <p:cNvPicPr preferRelativeResize="0"/>
          <p:nvPr/>
        </p:nvPicPr>
        <p:blipFill>
          <a:blip r:embed="rId6">
            <a:alphaModFix/>
          </a:blip>
          <a:stretch>
            <a:fillRect/>
          </a:stretch>
        </p:blipFill>
        <p:spPr>
          <a:xfrm>
            <a:off x="9010521" y="566846"/>
            <a:ext cx="513900" cy="513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05bf0f39e3_0_38"/>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(II)</a:t>
            </a:r>
            <a:endParaRPr/>
          </a:p>
        </p:txBody>
      </p:sp>
      <p:pic>
        <p:nvPicPr>
          <p:cNvPr descr="Protegè snapshot (I)" id="370" name="Google Shape;370;g305bf0f39e3_0_38"/>
          <p:cNvPicPr preferRelativeResize="0"/>
          <p:nvPr/>
        </p:nvPicPr>
        <p:blipFill>
          <a:blip r:embed="rId3">
            <a:alphaModFix/>
          </a:blip>
          <a:stretch>
            <a:fillRect/>
          </a:stretch>
        </p:blipFill>
        <p:spPr>
          <a:xfrm>
            <a:off x="282850" y="1433229"/>
            <a:ext cx="3549176" cy="4862371"/>
          </a:xfrm>
          <a:prstGeom prst="rect">
            <a:avLst/>
          </a:prstGeom>
          <a:noFill/>
          <a:ln>
            <a:noFill/>
          </a:ln>
        </p:spPr>
      </p:pic>
      <p:sp>
        <p:nvSpPr>
          <p:cNvPr id="371" name="Google Shape;371;g305bf0f39e3_0_38"/>
          <p:cNvSpPr/>
          <p:nvPr/>
        </p:nvSpPr>
        <p:spPr>
          <a:xfrm>
            <a:off x="214325" y="5935525"/>
            <a:ext cx="1127400" cy="37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pic>
        <p:nvPicPr>
          <p:cNvPr descr="Protegè snapshot (II)" id="372" name="Google Shape;372;g305bf0f39e3_0_38"/>
          <p:cNvPicPr preferRelativeResize="0"/>
          <p:nvPr/>
        </p:nvPicPr>
        <p:blipFill>
          <a:blip r:embed="rId4">
            <a:alphaModFix/>
          </a:blip>
          <a:stretch>
            <a:fillRect/>
          </a:stretch>
        </p:blipFill>
        <p:spPr>
          <a:xfrm>
            <a:off x="3161150" y="1386650"/>
            <a:ext cx="4891900" cy="3766175"/>
          </a:xfrm>
          <a:prstGeom prst="rect">
            <a:avLst/>
          </a:prstGeom>
          <a:noFill/>
          <a:ln>
            <a:noFill/>
          </a:ln>
        </p:spPr>
      </p:pic>
      <p:pic>
        <p:nvPicPr>
          <p:cNvPr descr="Protegè snapshot (III)" id="373" name="Google Shape;373;g305bf0f39e3_0_38"/>
          <p:cNvPicPr preferRelativeResize="0"/>
          <p:nvPr/>
        </p:nvPicPr>
        <p:blipFill>
          <a:blip r:embed="rId5">
            <a:alphaModFix/>
          </a:blip>
          <a:stretch>
            <a:fillRect/>
          </a:stretch>
        </p:blipFill>
        <p:spPr>
          <a:xfrm>
            <a:off x="7273650" y="2709775"/>
            <a:ext cx="4189954" cy="3225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305bf0f39e3_0_62"/>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(III)</a:t>
            </a:r>
            <a:endParaRPr/>
          </a:p>
        </p:txBody>
      </p:sp>
      <p:pic>
        <p:nvPicPr>
          <p:cNvPr descr="Protegè snapshot (IV)" id="379" name="Google Shape;379;g305bf0f39e3_0_62"/>
          <p:cNvPicPr preferRelativeResize="0"/>
          <p:nvPr/>
        </p:nvPicPr>
        <p:blipFill>
          <a:blip r:embed="rId3">
            <a:alphaModFix/>
          </a:blip>
          <a:stretch>
            <a:fillRect/>
          </a:stretch>
        </p:blipFill>
        <p:spPr>
          <a:xfrm>
            <a:off x="209650" y="1614250"/>
            <a:ext cx="4449776" cy="4062000"/>
          </a:xfrm>
          <a:prstGeom prst="rect">
            <a:avLst/>
          </a:prstGeom>
          <a:noFill/>
          <a:ln>
            <a:noFill/>
          </a:ln>
        </p:spPr>
      </p:pic>
      <p:pic>
        <p:nvPicPr>
          <p:cNvPr descr="Protegè snapshot (V)" id="380" name="Google Shape;380;g305bf0f39e3_0_62"/>
          <p:cNvPicPr preferRelativeResize="0"/>
          <p:nvPr/>
        </p:nvPicPr>
        <p:blipFill>
          <a:blip r:embed="rId4">
            <a:alphaModFix/>
          </a:blip>
          <a:stretch>
            <a:fillRect/>
          </a:stretch>
        </p:blipFill>
        <p:spPr>
          <a:xfrm>
            <a:off x="4283175" y="1461651"/>
            <a:ext cx="6245447" cy="4128749"/>
          </a:xfrm>
          <a:prstGeom prst="rect">
            <a:avLst/>
          </a:prstGeom>
          <a:noFill/>
          <a:ln>
            <a:noFill/>
          </a:ln>
        </p:spPr>
      </p:pic>
      <p:pic>
        <p:nvPicPr>
          <p:cNvPr descr="Protegè snapshot (VI)" id="381" name="Google Shape;381;g305bf0f39e3_0_62"/>
          <p:cNvPicPr preferRelativeResize="0"/>
          <p:nvPr/>
        </p:nvPicPr>
        <p:blipFill>
          <a:blip r:embed="rId5">
            <a:alphaModFix/>
          </a:blip>
          <a:stretch>
            <a:fillRect/>
          </a:stretch>
        </p:blipFill>
        <p:spPr>
          <a:xfrm>
            <a:off x="8614275" y="3567700"/>
            <a:ext cx="3432847" cy="87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05bf0f39e3_0_66"/>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(IV)</a:t>
            </a:r>
            <a:endParaRPr/>
          </a:p>
        </p:txBody>
      </p:sp>
      <p:pic>
        <p:nvPicPr>
          <p:cNvPr descr="Protegè snapshot (VII)" id="387" name="Google Shape;387;g305bf0f39e3_0_66"/>
          <p:cNvPicPr preferRelativeResize="0"/>
          <p:nvPr/>
        </p:nvPicPr>
        <p:blipFill>
          <a:blip r:embed="rId3">
            <a:alphaModFix/>
          </a:blip>
          <a:stretch>
            <a:fillRect/>
          </a:stretch>
        </p:blipFill>
        <p:spPr>
          <a:xfrm>
            <a:off x="276425" y="1614275"/>
            <a:ext cx="4035625" cy="4296375"/>
          </a:xfrm>
          <a:prstGeom prst="rect">
            <a:avLst/>
          </a:prstGeom>
          <a:noFill/>
          <a:ln>
            <a:noFill/>
          </a:ln>
        </p:spPr>
      </p:pic>
      <p:pic>
        <p:nvPicPr>
          <p:cNvPr descr="Protegè snapshot (VIII)" id="388" name="Google Shape;388;g305bf0f39e3_0_66"/>
          <p:cNvPicPr preferRelativeResize="0"/>
          <p:nvPr/>
        </p:nvPicPr>
        <p:blipFill>
          <a:blip r:embed="rId4">
            <a:alphaModFix/>
          </a:blip>
          <a:stretch>
            <a:fillRect/>
          </a:stretch>
        </p:blipFill>
        <p:spPr>
          <a:xfrm>
            <a:off x="5227650" y="1433029"/>
            <a:ext cx="4567275" cy="48623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0a24625c9e_0_0"/>
          <p:cNvSpPr txBox="1"/>
          <p:nvPr>
            <p:ph idx="11" type="ftr"/>
          </p:nvPr>
        </p:nvSpPr>
        <p:spPr>
          <a:xfrm>
            <a:off x="1578203" y="6413084"/>
            <a:ext cx="5369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Name Surname | Event | Date</a:t>
            </a:r>
            <a:endParaRPr/>
          </a:p>
        </p:txBody>
      </p:sp>
      <p:pic>
        <p:nvPicPr>
          <p:cNvPr descr="Previous Knowledge about Ontologies question. Snapshot from mentimeter" id="94" name="Google Shape;94;g30a24625c9e_0_0"/>
          <p:cNvPicPr preferRelativeResize="0"/>
          <p:nvPr/>
        </p:nvPicPr>
        <p:blipFill>
          <a:blip r:embed="rId3">
            <a:alphaModFix/>
          </a:blip>
          <a:stretch>
            <a:fillRect/>
          </a:stretch>
        </p:blipFill>
        <p:spPr>
          <a:xfrm>
            <a:off x="152400" y="152400"/>
            <a:ext cx="11801475" cy="1257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05bf0f39e3_0_108"/>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(V)</a:t>
            </a:r>
            <a:endParaRPr/>
          </a:p>
        </p:txBody>
      </p:sp>
      <p:pic>
        <p:nvPicPr>
          <p:cNvPr descr="Protegè snapshot (IX)" id="394" name="Google Shape;394;g305bf0f39e3_0_108"/>
          <p:cNvPicPr preferRelativeResize="0"/>
          <p:nvPr/>
        </p:nvPicPr>
        <p:blipFill>
          <a:blip r:embed="rId3">
            <a:alphaModFix/>
          </a:blip>
          <a:stretch>
            <a:fillRect/>
          </a:stretch>
        </p:blipFill>
        <p:spPr>
          <a:xfrm>
            <a:off x="562625" y="1480704"/>
            <a:ext cx="10654113" cy="486237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05bf0f39e3_0_10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(V)</a:t>
            </a:r>
            <a:endParaRPr/>
          </a:p>
        </p:txBody>
      </p:sp>
      <p:pic>
        <p:nvPicPr>
          <p:cNvPr descr="Protegè snapshot (X)" id="400" name="Google Shape;400;g305bf0f39e3_0_100"/>
          <p:cNvPicPr preferRelativeResize="0"/>
          <p:nvPr/>
        </p:nvPicPr>
        <p:blipFill>
          <a:blip r:embed="rId3">
            <a:alphaModFix/>
          </a:blip>
          <a:stretch>
            <a:fillRect/>
          </a:stretch>
        </p:blipFill>
        <p:spPr>
          <a:xfrm>
            <a:off x="476750" y="1766900"/>
            <a:ext cx="9578298" cy="4371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305bf0f39e3_0_11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Ontology modelling (VI)</a:t>
            </a:r>
            <a:endParaRPr/>
          </a:p>
        </p:txBody>
      </p:sp>
      <p:pic>
        <p:nvPicPr>
          <p:cNvPr descr="Protegè snapshot (XI)" id="406" name="Google Shape;406;g305bf0f39e3_0_115"/>
          <p:cNvPicPr preferRelativeResize="0"/>
          <p:nvPr/>
        </p:nvPicPr>
        <p:blipFill>
          <a:blip r:embed="rId3">
            <a:alphaModFix/>
          </a:blip>
          <a:stretch>
            <a:fillRect/>
          </a:stretch>
        </p:blipFill>
        <p:spPr>
          <a:xfrm>
            <a:off x="152400" y="1843229"/>
            <a:ext cx="5629275" cy="4391025"/>
          </a:xfrm>
          <a:prstGeom prst="rect">
            <a:avLst/>
          </a:prstGeom>
          <a:noFill/>
          <a:ln>
            <a:noFill/>
          </a:ln>
        </p:spPr>
      </p:pic>
      <p:pic>
        <p:nvPicPr>
          <p:cNvPr descr="Protegè snapshot (XII)" id="407" name="Google Shape;407;g305bf0f39e3_0_115"/>
          <p:cNvPicPr preferRelativeResize="0"/>
          <p:nvPr/>
        </p:nvPicPr>
        <p:blipFill>
          <a:blip r:embed="rId4">
            <a:alphaModFix/>
          </a:blip>
          <a:stretch>
            <a:fillRect/>
          </a:stretch>
        </p:blipFill>
        <p:spPr>
          <a:xfrm>
            <a:off x="5934075" y="1843229"/>
            <a:ext cx="6105525" cy="40766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0283b5da03_0_76"/>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Examples/Links</a:t>
            </a:r>
            <a:endParaRPr/>
          </a:p>
        </p:txBody>
      </p:sp>
      <p:sp>
        <p:nvSpPr>
          <p:cNvPr id="413" name="Google Shape;413;g30283b5da03_0_76"/>
          <p:cNvSpPr txBox="1"/>
          <p:nvPr>
            <p:ph idx="1" type="body"/>
          </p:nvPr>
        </p:nvSpPr>
        <p:spPr>
          <a:xfrm>
            <a:off x="744125" y="1593175"/>
            <a:ext cx="10609800" cy="4583700"/>
          </a:xfrm>
          <a:prstGeom prst="rect">
            <a:avLst/>
          </a:prstGeom>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000000"/>
              </a:buClr>
              <a:buSzPct val="200000"/>
              <a:buFont typeface="Arial"/>
              <a:buNone/>
            </a:pPr>
            <a:r>
              <a:rPr lang="en-US">
                <a:solidFill>
                  <a:srgbClr val="000000"/>
                </a:solidFill>
              </a:rPr>
              <a:t>Dublin Core RDF</a:t>
            </a:r>
            <a:endParaRPr sz="1400">
              <a:solidFill>
                <a:srgbClr val="000000"/>
              </a:solidFill>
            </a:endParaRPr>
          </a:p>
          <a:p>
            <a:pPr indent="0" lvl="0" marL="0" rtl="0" algn="l">
              <a:lnSpc>
                <a:spcPct val="100000"/>
              </a:lnSpc>
              <a:spcBef>
                <a:spcPts val="0"/>
              </a:spcBef>
              <a:spcAft>
                <a:spcPts val="0"/>
              </a:spcAft>
              <a:buClr>
                <a:srgbClr val="000000"/>
              </a:buClr>
              <a:buSzPct val="100000"/>
              <a:buFont typeface="Arial"/>
              <a:buNone/>
            </a:pPr>
            <a:r>
              <a:rPr lang="en-US" sz="2000" u="sng">
                <a:solidFill>
                  <a:srgbClr val="000000"/>
                </a:solidFill>
                <a:hlinkClick r:id="rId3">
                  <a:extLst>
                    <a:ext uri="{A12FA001-AC4F-418D-AE19-62706E023703}">
                      <ahyp:hlinkClr val="tx"/>
                    </a:ext>
                  </a:extLst>
                </a:hlinkClick>
              </a:rPr>
              <a:t>https://www.dublincore.org/specifications/dublin-core/dc-rdf/</a:t>
            </a:r>
            <a:endParaRPr sz="2000">
              <a:solidFill>
                <a:srgbClr val="000000"/>
              </a:solidFill>
            </a:endParaRPr>
          </a:p>
          <a:p>
            <a:pPr indent="0" lvl="0" marL="0" rtl="0" algn="l">
              <a:lnSpc>
                <a:spcPct val="100000"/>
              </a:lnSpc>
              <a:spcBef>
                <a:spcPts val="0"/>
              </a:spcBef>
              <a:spcAft>
                <a:spcPts val="0"/>
              </a:spcAft>
              <a:buClr>
                <a:srgbClr val="000000"/>
              </a:buClr>
              <a:buSzPct val="100000"/>
              <a:buFont typeface="Arial"/>
              <a:buNone/>
            </a:pPr>
            <a:r>
              <a:t/>
            </a:r>
            <a:endParaRPr sz="2000">
              <a:solidFill>
                <a:srgbClr val="000000"/>
              </a:solidFill>
            </a:endParaRPr>
          </a:p>
          <a:p>
            <a:pPr indent="0" lvl="0" marL="0" rtl="0" algn="l">
              <a:lnSpc>
                <a:spcPct val="100000"/>
              </a:lnSpc>
              <a:spcBef>
                <a:spcPts val="0"/>
              </a:spcBef>
              <a:spcAft>
                <a:spcPts val="0"/>
              </a:spcAft>
              <a:buClr>
                <a:srgbClr val="000000"/>
              </a:buClr>
              <a:buSzPct val="100000"/>
              <a:buFont typeface="Arial"/>
              <a:buNone/>
            </a:pPr>
            <a:r>
              <a:rPr lang="en-US" sz="3200">
                <a:solidFill>
                  <a:srgbClr val="000000"/>
                </a:solidFill>
              </a:rPr>
              <a:t>FAIR Data Points</a:t>
            </a:r>
            <a:endParaRPr sz="3200">
              <a:solidFill>
                <a:srgbClr val="000000"/>
              </a:solidFill>
            </a:endParaRPr>
          </a:p>
          <a:p>
            <a:pPr indent="0" lvl="0" marL="0" rtl="0" algn="l">
              <a:lnSpc>
                <a:spcPct val="100000"/>
              </a:lnSpc>
              <a:spcBef>
                <a:spcPts val="0"/>
              </a:spcBef>
              <a:spcAft>
                <a:spcPts val="0"/>
              </a:spcAft>
              <a:buClr>
                <a:srgbClr val="000000"/>
              </a:buClr>
              <a:buSzPct val="100000"/>
              <a:buFont typeface="Arial"/>
              <a:buNone/>
            </a:pPr>
            <a:r>
              <a:rPr lang="en-US" sz="2000" u="sng">
                <a:solidFill>
                  <a:srgbClr val="000000"/>
                </a:solidFill>
                <a:hlinkClick r:id="rId4">
                  <a:extLst>
                    <a:ext uri="{A12FA001-AC4F-418D-AE19-62706E023703}">
                      <ahyp:hlinkClr val="tx"/>
                    </a:ext>
                  </a:extLst>
                </a:hlinkClick>
              </a:rPr>
              <a:t>https://www.fairdatapoint.org/</a:t>
            </a:r>
            <a:endParaRPr sz="2000">
              <a:solidFill>
                <a:srgbClr val="000000"/>
              </a:solidFill>
            </a:endParaRPr>
          </a:p>
          <a:p>
            <a:pPr indent="0" lvl="0" marL="0" rtl="0" algn="l">
              <a:lnSpc>
                <a:spcPct val="100000"/>
              </a:lnSpc>
              <a:spcBef>
                <a:spcPts val="0"/>
              </a:spcBef>
              <a:spcAft>
                <a:spcPts val="0"/>
              </a:spcAft>
              <a:buClr>
                <a:srgbClr val="000000"/>
              </a:buClr>
              <a:buSzPct val="100000"/>
              <a:buFont typeface="Arial"/>
              <a:buNone/>
            </a:pPr>
            <a:r>
              <a:t/>
            </a:r>
            <a:endParaRPr sz="1800">
              <a:solidFill>
                <a:srgbClr val="000000"/>
              </a:solidFill>
            </a:endParaRPr>
          </a:p>
          <a:p>
            <a:pPr indent="-160020" lvl="0" marL="171450" rtl="0" algn="l">
              <a:spcBef>
                <a:spcPts val="0"/>
              </a:spcBef>
              <a:spcAft>
                <a:spcPts val="0"/>
              </a:spcAft>
              <a:buSzPct val="100000"/>
              <a:buFont typeface="Quicksand"/>
              <a:buChar char="●"/>
            </a:pPr>
            <a:r>
              <a:rPr lang="en-US" sz="2400"/>
              <a:t>Google Knowledge Graph</a:t>
            </a:r>
            <a:endParaRPr sz="1400"/>
          </a:p>
          <a:p>
            <a:pPr indent="-162877" lvl="1" marL="514350" rtl="0" algn="l">
              <a:spcBef>
                <a:spcPts val="375"/>
              </a:spcBef>
              <a:spcAft>
                <a:spcPts val="0"/>
              </a:spcAft>
              <a:buSzPct val="100000"/>
              <a:buFont typeface="Quicksand"/>
              <a:buChar char="●"/>
            </a:pPr>
            <a:r>
              <a:rPr lang="en-US" sz="1800" u="sng">
                <a:hlinkClick r:id="rId5"/>
              </a:rPr>
              <a:t>https://developers.google.com/knowledge-graph/</a:t>
            </a:r>
            <a:endParaRPr sz="1800" strike="sngStrike"/>
          </a:p>
          <a:p>
            <a:pPr indent="-160020" lvl="0" marL="171450" rtl="0" algn="l">
              <a:spcBef>
                <a:spcPts val="750"/>
              </a:spcBef>
              <a:spcAft>
                <a:spcPts val="0"/>
              </a:spcAft>
              <a:buSzPct val="100000"/>
              <a:buFont typeface="Quicksand"/>
              <a:buChar char="●"/>
            </a:pPr>
            <a:r>
              <a:rPr lang="en-US" sz="2400"/>
              <a:t>Facebook graph: </a:t>
            </a:r>
            <a:endParaRPr sz="2400"/>
          </a:p>
          <a:p>
            <a:pPr indent="-162877" lvl="1" marL="514350" rtl="0" algn="l">
              <a:spcBef>
                <a:spcPts val="375"/>
              </a:spcBef>
              <a:spcAft>
                <a:spcPts val="0"/>
              </a:spcAft>
              <a:buSzPct val="100000"/>
              <a:buFont typeface="Quicksand"/>
              <a:buChar char="●"/>
            </a:pPr>
            <a:r>
              <a:rPr lang="en-US" sz="1800" u="sng">
                <a:hlinkClick r:id="rId6"/>
              </a:rPr>
              <a:t>https://developers.facebook.com/docs/graph-api/overview/</a:t>
            </a:r>
            <a:endParaRPr sz="1800"/>
          </a:p>
          <a:p>
            <a:pPr indent="-160020" lvl="0" marL="171450" rtl="0" algn="l">
              <a:spcBef>
                <a:spcPts val="750"/>
              </a:spcBef>
              <a:spcAft>
                <a:spcPts val="0"/>
              </a:spcAft>
              <a:buSzPct val="100000"/>
              <a:buFont typeface="Quicksand"/>
              <a:buChar char="●"/>
            </a:pPr>
            <a:r>
              <a:rPr lang="en-US" sz="2400"/>
              <a:t>Wikidata: </a:t>
            </a:r>
            <a:r>
              <a:rPr lang="en-US" sz="2400" u="sng">
                <a:hlinkClick r:id="rId7"/>
              </a:rPr>
              <a:t>https://www.wikidata.org/wiki/Wikidata:Main_Page</a:t>
            </a:r>
            <a:endParaRPr sz="2400"/>
          </a:p>
          <a:p>
            <a:pPr indent="-160020" lvl="0" marL="171450" rtl="0" algn="l">
              <a:spcBef>
                <a:spcPts val="750"/>
              </a:spcBef>
              <a:spcAft>
                <a:spcPts val="0"/>
              </a:spcAft>
              <a:buSzPct val="100000"/>
              <a:buFont typeface="Quicksand"/>
              <a:buChar char="●"/>
            </a:pPr>
            <a:r>
              <a:rPr lang="en-US" sz="2400"/>
              <a:t>Freebase</a:t>
            </a:r>
            <a:endParaRPr sz="2400"/>
          </a:p>
          <a:p>
            <a:pPr indent="-160020" lvl="0" marL="171450" rtl="0" algn="l">
              <a:spcBef>
                <a:spcPts val="750"/>
              </a:spcBef>
              <a:spcAft>
                <a:spcPts val="0"/>
              </a:spcAft>
              <a:buSzPct val="100000"/>
              <a:buFont typeface="Quicksand"/>
              <a:buChar char="●"/>
            </a:pPr>
            <a:r>
              <a:rPr lang="en-US" sz="2400"/>
              <a:t>Dbpedia</a:t>
            </a:r>
            <a:endParaRPr sz="2400"/>
          </a:p>
          <a:p>
            <a:pPr indent="-162877" lvl="1" marL="514350" rtl="0" algn="l">
              <a:spcBef>
                <a:spcPts val="375"/>
              </a:spcBef>
              <a:spcAft>
                <a:spcPts val="0"/>
              </a:spcAft>
              <a:buSzPct val="100000"/>
              <a:buFont typeface="Quicksand"/>
              <a:buChar char="●"/>
            </a:pPr>
            <a:r>
              <a:rPr lang="en-US" sz="1800" u="sng">
                <a:hlinkClick r:id="rId8"/>
              </a:rPr>
              <a:t>https://wiki.dbpedia.org/</a:t>
            </a:r>
            <a:endParaRPr sz="4400"/>
          </a:p>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040c459d6b_0_188"/>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Summary</a:t>
            </a:r>
            <a:endParaRPr/>
          </a:p>
        </p:txBody>
      </p:sp>
      <p:sp>
        <p:nvSpPr>
          <p:cNvPr id="419" name="Google Shape;419;g3040c459d6b_0_188"/>
          <p:cNvSpPr txBox="1"/>
          <p:nvPr>
            <p:ph idx="1" type="body"/>
          </p:nvPr>
        </p:nvSpPr>
        <p:spPr>
          <a:xfrm>
            <a:off x="648725" y="1545475"/>
            <a:ext cx="10705200" cy="4631400"/>
          </a:xfrm>
          <a:prstGeom prst="rect">
            <a:avLst/>
          </a:prstGeom>
        </p:spPr>
        <p:txBody>
          <a:bodyPr anchorCtr="0" anchor="t" bIns="45700" lIns="91425" spcFirstLastPara="1" rIns="91425" wrap="square" tIns="45700">
            <a:normAutofit/>
          </a:bodyPr>
          <a:lstStyle/>
          <a:p>
            <a:pPr indent="-387350" lvl="0" marL="457200" rtl="0" algn="l">
              <a:spcBef>
                <a:spcPts val="1000"/>
              </a:spcBef>
              <a:spcAft>
                <a:spcPts val="0"/>
              </a:spcAft>
              <a:buSzPts val="2500"/>
              <a:buChar char="•"/>
            </a:pPr>
            <a:r>
              <a:rPr b="1" lang="en-US" sz="3500"/>
              <a:t>Ontology</a:t>
            </a:r>
            <a:r>
              <a:rPr lang="en-US" sz="3500"/>
              <a:t>: formal way to represent </a:t>
            </a:r>
            <a:r>
              <a:rPr b="1" lang="en-US" sz="3500"/>
              <a:t>knowledge</a:t>
            </a:r>
            <a:endParaRPr b="1" sz="3500"/>
          </a:p>
          <a:p>
            <a:pPr indent="-387350" lvl="0" marL="457200" rtl="0" algn="l">
              <a:spcBef>
                <a:spcPts val="0"/>
              </a:spcBef>
              <a:spcAft>
                <a:spcPts val="0"/>
              </a:spcAft>
              <a:buSzPts val="2500"/>
              <a:buChar char="•"/>
            </a:pPr>
            <a:r>
              <a:rPr b="1" lang="en-US" sz="3500"/>
              <a:t>Concepts</a:t>
            </a:r>
            <a:r>
              <a:rPr lang="en-US" sz="3500"/>
              <a:t>: Class, Instance, Properties</a:t>
            </a:r>
            <a:endParaRPr sz="3500"/>
          </a:p>
          <a:p>
            <a:pPr indent="-387350" lvl="0" marL="457200" rtl="0" algn="l">
              <a:spcBef>
                <a:spcPts val="0"/>
              </a:spcBef>
              <a:spcAft>
                <a:spcPts val="0"/>
              </a:spcAft>
              <a:buSzPts val="2500"/>
              <a:buChar char="•"/>
            </a:pPr>
            <a:r>
              <a:rPr lang="en-US" sz="3500"/>
              <a:t>Triple: Subject - Predicate- Object</a:t>
            </a:r>
            <a:endParaRPr sz="3500"/>
          </a:p>
          <a:p>
            <a:pPr indent="-387350" lvl="0" marL="457200" rtl="0" algn="l">
              <a:spcBef>
                <a:spcPts val="0"/>
              </a:spcBef>
              <a:spcAft>
                <a:spcPts val="0"/>
              </a:spcAft>
              <a:buSzPts val="2500"/>
              <a:buChar char="•"/>
            </a:pPr>
            <a:r>
              <a:rPr lang="en-US" sz="3500"/>
              <a:t>Ontologies based on </a:t>
            </a:r>
            <a:r>
              <a:rPr b="1" lang="en-US" sz="3500"/>
              <a:t>logical structures</a:t>
            </a:r>
            <a:endParaRPr b="1" sz="3500"/>
          </a:p>
          <a:p>
            <a:pPr indent="-387350" lvl="1" marL="914400" rtl="0" algn="l">
              <a:spcBef>
                <a:spcPts val="0"/>
              </a:spcBef>
              <a:spcAft>
                <a:spcPts val="0"/>
              </a:spcAft>
              <a:buSzPts val="2500"/>
              <a:buChar char="•"/>
            </a:pPr>
            <a:r>
              <a:rPr lang="en-US" sz="3100"/>
              <a:t>Vs. Taxonomy, Thesauri, Controlled Vocabularies</a:t>
            </a:r>
            <a:endParaRPr sz="3100"/>
          </a:p>
          <a:p>
            <a:pPr indent="-387350" lvl="0" marL="457200" rtl="0" algn="l">
              <a:spcBef>
                <a:spcPts val="0"/>
              </a:spcBef>
              <a:spcAft>
                <a:spcPts val="0"/>
              </a:spcAft>
              <a:buSzPts val="2500"/>
              <a:buChar char="•"/>
            </a:pPr>
            <a:r>
              <a:rPr lang="en-US" sz="3500"/>
              <a:t>Developing Ontologies</a:t>
            </a:r>
            <a:endParaRPr sz="3500"/>
          </a:p>
          <a:p>
            <a:pPr indent="-387350" lvl="1" marL="914400" rtl="0" algn="l">
              <a:spcBef>
                <a:spcPts val="0"/>
              </a:spcBef>
              <a:spcAft>
                <a:spcPts val="0"/>
              </a:spcAft>
              <a:buSzPts val="2500"/>
              <a:buChar char="•"/>
            </a:pPr>
            <a:r>
              <a:rPr lang="en-US" sz="3100"/>
              <a:t>Taking into account </a:t>
            </a:r>
            <a:r>
              <a:rPr b="1" lang="en-US" sz="3100"/>
              <a:t>existent resources</a:t>
            </a:r>
            <a:endParaRPr b="1" sz="3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
          <p:cNvSpPr txBox="1"/>
          <p:nvPr>
            <p:ph type="title"/>
          </p:nvPr>
        </p:nvSpPr>
        <p:spPr>
          <a:xfrm>
            <a:off x="84841" y="2941167"/>
            <a:ext cx="6155703" cy="17853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5390"/>
              </a:buClr>
              <a:buSzPts val="4800"/>
              <a:buFont typeface="Quicksand SemiBold"/>
              <a:buNone/>
            </a:pPr>
            <a:r>
              <a:rPr lang="en-US"/>
              <a:t>Thank you!</a:t>
            </a:r>
            <a:br>
              <a:rPr lang="en-US"/>
            </a:br>
            <a:r>
              <a:rPr lang="en-US"/>
              <a:t>Questions?</a:t>
            </a:r>
            <a:endParaRPr/>
          </a:p>
        </p:txBody>
      </p:sp>
      <p:sp>
        <p:nvSpPr>
          <p:cNvPr id="425" name="Google Shape;425;p3"/>
          <p:cNvSpPr txBox="1"/>
          <p:nvPr>
            <p:ph idx="1" type="body"/>
          </p:nvPr>
        </p:nvSpPr>
        <p:spPr>
          <a:xfrm>
            <a:off x="84841" y="4846607"/>
            <a:ext cx="6155700" cy="1443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92D050"/>
              </a:buClr>
              <a:buSzPts val="2400"/>
              <a:buNone/>
            </a:pPr>
            <a:r>
              <a:rPr lang="en-US"/>
              <a:t>Fernando Aguilar Gómez</a:t>
            </a:r>
            <a:endParaRPr/>
          </a:p>
          <a:p>
            <a:pPr indent="0" lvl="0" marL="0" rtl="0" algn="l">
              <a:lnSpc>
                <a:spcPct val="90000"/>
              </a:lnSpc>
              <a:spcBef>
                <a:spcPts val="0"/>
              </a:spcBef>
              <a:spcAft>
                <a:spcPts val="0"/>
              </a:spcAft>
              <a:buClr>
                <a:srgbClr val="92D050"/>
              </a:buClr>
              <a:buSzPts val="2400"/>
              <a:buNone/>
            </a:pPr>
            <a:r>
              <a:rPr lang="en-US"/>
              <a:t>f.a [at] CSIC.es</a:t>
            </a:r>
            <a:endParaRPr/>
          </a:p>
        </p:txBody>
      </p:sp>
      <p:sp>
        <p:nvSpPr>
          <p:cNvPr id="426" name="Google Shape;426;p3"/>
          <p:cNvSpPr/>
          <p:nvPr/>
        </p:nvSpPr>
        <p:spPr>
          <a:xfrm>
            <a:off x="75414" y="6018389"/>
            <a:ext cx="67778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005390"/>
                </a:solidFill>
                <a:latin typeface="Quicksand"/>
                <a:ea typeface="Quicksand"/>
                <a:cs typeface="Quicksand"/>
                <a:sym typeface="Quicksand"/>
              </a:rPr>
              <a:t>To cite this presentation, please copy and paste: </a:t>
            </a:r>
            <a:br>
              <a:rPr b="0" i="0" lang="en-US" sz="1200" u="none" cap="none" strike="noStrike">
                <a:solidFill>
                  <a:srgbClr val="005390"/>
                </a:solidFill>
                <a:latin typeface="Quicksand"/>
                <a:ea typeface="Quicksand"/>
                <a:cs typeface="Quicksand"/>
                <a:sym typeface="Quicksand"/>
              </a:rPr>
            </a:br>
            <a:r>
              <a:rPr b="0" i="0" lang="en-US" sz="1200" u="none" cap="none" strike="noStrike">
                <a:solidFill>
                  <a:srgbClr val="E57200"/>
                </a:solidFill>
                <a:latin typeface="Quicksand"/>
                <a:ea typeface="Quicksand"/>
                <a:cs typeface="Quicksand"/>
                <a:sym typeface="Quicksand"/>
              </a:rPr>
              <a:t>&lt;</a:t>
            </a:r>
            <a:r>
              <a:rPr b="0" i="0" lang="en-US" sz="1200" u="sng" cap="none" strike="noStrike">
                <a:solidFill>
                  <a:srgbClr val="E57200"/>
                </a:solidFill>
                <a:latin typeface="Quicksand"/>
                <a:ea typeface="Quicksand"/>
                <a:cs typeface="Quicksand"/>
                <a:sym typeface="Quicksand"/>
              </a:rPr>
              <a:t>Surname</a:t>
            </a:r>
            <a:r>
              <a:rPr b="0" i="0" lang="en-US" sz="1200" u="none" cap="none" strike="noStrike">
                <a:solidFill>
                  <a:srgbClr val="E57200"/>
                </a:solidFill>
                <a:latin typeface="Quicksand"/>
                <a:ea typeface="Quicksand"/>
                <a:cs typeface="Quicksand"/>
                <a:sym typeface="Quicksand"/>
              </a:rPr>
              <a:t>, Name. (Date). Pres title, occasion of the presentation. </a:t>
            </a:r>
            <a:br>
              <a:rPr b="0" i="0" lang="en-US" sz="1200" u="none" cap="none" strike="noStrike">
                <a:solidFill>
                  <a:srgbClr val="E57200"/>
                </a:solidFill>
                <a:latin typeface="Quicksand"/>
                <a:ea typeface="Quicksand"/>
                <a:cs typeface="Quicksand"/>
                <a:sym typeface="Quicksand"/>
              </a:rPr>
            </a:br>
            <a:r>
              <a:rPr b="0" i="0" lang="en-US" sz="1200" u="none" cap="none" strike="noStrike">
                <a:solidFill>
                  <a:srgbClr val="E57200"/>
                </a:solidFill>
                <a:latin typeface="Quicksand"/>
                <a:ea typeface="Quicksand"/>
                <a:cs typeface="Quicksand"/>
                <a:sym typeface="Quicksand"/>
              </a:rPr>
              <a:t>Link to presentation in Skills4EOSC community on Zenodo&gt;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0283b5da03_0_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an Ontology?</a:t>
            </a:r>
            <a:endParaRPr/>
          </a:p>
        </p:txBody>
      </p:sp>
      <p:sp>
        <p:nvSpPr>
          <p:cNvPr id="100" name="Google Shape;100;g30283b5da03_0_0"/>
          <p:cNvSpPr txBox="1"/>
          <p:nvPr>
            <p:ph idx="1" type="body"/>
          </p:nvPr>
        </p:nvSpPr>
        <p:spPr>
          <a:xfrm>
            <a:off x="577300" y="1471550"/>
            <a:ext cx="10515600" cy="4351200"/>
          </a:xfrm>
          <a:prstGeom prst="rect">
            <a:avLst/>
          </a:prstGeom>
        </p:spPr>
        <p:txBody>
          <a:bodyPr anchorCtr="0" anchor="t" bIns="45700" lIns="91425" spcFirstLastPara="1" rIns="91425" wrap="square" tIns="45700">
            <a:normAutofit fontScale="77500"/>
          </a:bodyPr>
          <a:lstStyle/>
          <a:p>
            <a:pPr indent="-317182" lvl="0" marL="457200" rtl="0" algn="l">
              <a:lnSpc>
                <a:spcPct val="100000"/>
              </a:lnSpc>
              <a:spcBef>
                <a:spcPts val="360"/>
              </a:spcBef>
              <a:spcAft>
                <a:spcPts val="0"/>
              </a:spcAft>
              <a:buSzPct val="56250"/>
              <a:buFont typeface="Quicksand"/>
              <a:buChar char="•"/>
            </a:pPr>
            <a:r>
              <a:rPr lang="en-US" sz="3200"/>
              <a:t>In </a:t>
            </a:r>
            <a:r>
              <a:rPr b="1" lang="en-US" sz="3200"/>
              <a:t>Computer Sciences</a:t>
            </a:r>
            <a:r>
              <a:rPr lang="en-US" sz="3200"/>
              <a:t>: formal representation of a concept or entity. Types, properties, and relationships.</a:t>
            </a:r>
            <a:endParaRPr sz="3200"/>
          </a:p>
          <a:p>
            <a:pPr indent="-317182" lvl="0" marL="457200" rtl="0" algn="l">
              <a:lnSpc>
                <a:spcPct val="100000"/>
              </a:lnSpc>
              <a:spcBef>
                <a:spcPts val="0"/>
              </a:spcBef>
              <a:spcAft>
                <a:spcPts val="0"/>
              </a:spcAft>
              <a:buSzPct val="56250"/>
              <a:buFont typeface="Quicksand"/>
              <a:buChar char="•"/>
            </a:pPr>
            <a:r>
              <a:rPr lang="en-US" sz="3200"/>
              <a:t>A way to organize </a:t>
            </a:r>
            <a:r>
              <a:rPr b="1" lang="en-US" sz="3200"/>
              <a:t>information</a:t>
            </a:r>
            <a:r>
              <a:rPr lang="en-US" sz="3200"/>
              <a:t> and its </a:t>
            </a:r>
            <a:r>
              <a:rPr b="1" lang="en-US" sz="3200"/>
              <a:t>interrelations</a:t>
            </a:r>
            <a:r>
              <a:rPr lang="en-US" sz="3200"/>
              <a:t>.</a:t>
            </a:r>
            <a:endParaRPr sz="3200"/>
          </a:p>
          <a:p>
            <a:pPr indent="-317182" lvl="0" marL="457200" rtl="0" algn="l">
              <a:lnSpc>
                <a:spcPct val="100000"/>
              </a:lnSpc>
              <a:spcBef>
                <a:spcPts val="0"/>
              </a:spcBef>
              <a:spcAft>
                <a:spcPts val="0"/>
              </a:spcAft>
              <a:buSzPct val="56250"/>
              <a:buFont typeface="Quicksand"/>
              <a:buChar char="•"/>
            </a:pPr>
            <a:r>
              <a:rPr b="1" lang="en-US" sz="3200"/>
              <a:t>Examples</a:t>
            </a:r>
            <a:r>
              <a:rPr lang="en-US" sz="3200"/>
              <a:t>: Taxonomy, controlled vocabularies, linked data.</a:t>
            </a:r>
            <a:endParaRPr sz="3200"/>
          </a:p>
          <a:p>
            <a:pPr indent="-317182" lvl="0" marL="457200" rtl="0" algn="l">
              <a:lnSpc>
                <a:spcPct val="100000"/>
              </a:lnSpc>
              <a:spcBef>
                <a:spcPts val="0"/>
              </a:spcBef>
              <a:spcAft>
                <a:spcPts val="0"/>
              </a:spcAft>
              <a:buSzPct val="56250"/>
              <a:buFont typeface="Quicksand"/>
              <a:buChar char="•"/>
            </a:pPr>
            <a:r>
              <a:rPr lang="en-US" sz="3200"/>
              <a:t>Semantic Web.</a:t>
            </a:r>
            <a:endParaRPr sz="3200"/>
          </a:p>
          <a:p>
            <a:pPr indent="-317182" lvl="1" marL="914400" rtl="0" algn="l">
              <a:lnSpc>
                <a:spcPct val="100000"/>
              </a:lnSpc>
              <a:spcBef>
                <a:spcPts val="0"/>
              </a:spcBef>
              <a:spcAft>
                <a:spcPts val="0"/>
              </a:spcAft>
              <a:buSzPct val="56250"/>
              <a:buFont typeface="Quicksand"/>
              <a:buChar char="–"/>
            </a:pPr>
            <a:r>
              <a:rPr lang="en-US" sz="3200"/>
              <a:t>Semantic and ontological metadata on the World Wide Web.</a:t>
            </a:r>
            <a:endParaRPr sz="3200"/>
          </a:p>
          <a:p>
            <a:pPr indent="-317182" lvl="1" marL="914400" rtl="0" algn="l">
              <a:lnSpc>
                <a:spcPct val="100000"/>
              </a:lnSpc>
              <a:spcBef>
                <a:spcPts val="0"/>
              </a:spcBef>
              <a:spcAft>
                <a:spcPts val="0"/>
              </a:spcAft>
              <a:buSzPct val="56250"/>
              <a:buFont typeface="Quicksand"/>
              <a:buChar char="–"/>
            </a:pPr>
            <a:r>
              <a:rPr lang="en-US" sz="3200"/>
              <a:t>Content, meaning, and the relationship of data.</a:t>
            </a:r>
            <a:endParaRPr sz="3200"/>
          </a:p>
          <a:p>
            <a:pPr indent="-317182" lvl="1" marL="914400" rtl="0" algn="l">
              <a:lnSpc>
                <a:spcPct val="100000"/>
              </a:lnSpc>
              <a:spcBef>
                <a:spcPts val="0"/>
              </a:spcBef>
              <a:spcAft>
                <a:spcPts val="0"/>
              </a:spcAft>
              <a:buSzPct val="56250"/>
              <a:buFont typeface="Quicksand"/>
              <a:buChar char="–"/>
            </a:pPr>
            <a:r>
              <a:rPr lang="en-US" sz="3200"/>
              <a:t>Provided formally. Automatic evaluation by processing machines.</a:t>
            </a:r>
            <a:endParaRPr sz="3200"/>
          </a:p>
          <a:p>
            <a:pPr indent="-317182" lvl="1" marL="914400" rtl="0" algn="l">
              <a:lnSpc>
                <a:spcPct val="100000"/>
              </a:lnSpc>
              <a:spcBef>
                <a:spcPts val="0"/>
              </a:spcBef>
              <a:spcAft>
                <a:spcPts val="0"/>
              </a:spcAft>
              <a:buSzPct val="56250"/>
              <a:buFont typeface="Quicksand"/>
              <a:buChar char="–"/>
            </a:pPr>
            <a:r>
              <a:rPr lang="en-US" sz="3200"/>
              <a:t>Intelligent agents: information search without human operators.</a:t>
            </a:r>
            <a:endParaRPr sz="3200"/>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0283b5da03_0_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Ontologies and RDM</a:t>
            </a:r>
            <a:endParaRPr/>
          </a:p>
        </p:txBody>
      </p:sp>
      <p:sp>
        <p:nvSpPr>
          <p:cNvPr id="106" name="Google Shape;106;g30283b5da03_0_5"/>
          <p:cNvSpPr txBox="1"/>
          <p:nvPr>
            <p:ph idx="1" type="body"/>
          </p:nvPr>
        </p:nvSpPr>
        <p:spPr>
          <a:xfrm>
            <a:off x="838200" y="1617075"/>
            <a:ext cx="10515600" cy="4559700"/>
          </a:xfrm>
          <a:prstGeom prst="rect">
            <a:avLst/>
          </a:prstGeom>
        </p:spPr>
        <p:txBody>
          <a:bodyPr anchorCtr="0" anchor="t" bIns="45700" lIns="91425" spcFirstLastPara="1" rIns="91425" wrap="square" tIns="45700">
            <a:normAutofit fontScale="70000" lnSpcReduction="10000"/>
          </a:bodyPr>
          <a:lstStyle/>
          <a:p>
            <a:pPr indent="0" lvl="0" marL="0" rtl="0" algn="l">
              <a:spcBef>
                <a:spcPts val="1000"/>
              </a:spcBef>
              <a:spcAft>
                <a:spcPts val="0"/>
              </a:spcAft>
              <a:buClr>
                <a:schemeClr val="dk1"/>
              </a:buClr>
              <a:buSzPct val="39285"/>
              <a:buFont typeface="Arial"/>
              <a:buNone/>
            </a:pPr>
            <a:r>
              <a:rPr b="1" lang="en-US"/>
              <a:t>How Ontologies Support Research Data Management:</a:t>
            </a:r>
            <a:endParaRPr b="1"/>
          </a:p>
          <a:p>
            <a:pPr indent="-308610" lvl="0" marL="457200" rtl="0" algn="l">
              <a:spcBef>
                <a:spcPts val="1000"/>
              </a:spcBef>
              <a:spcAft>
                <a:spcPts val="0"/>
              </a:spcAft>
              <a:buSzPct val="64285"/>
              <a:buChar char="•"/>
            </a:pPr>
            <a:r>
              <a:rPr lang="en-US" u="sng"/>
              <a:t>Metadata Annotation</a:t>
            </a:r>
            <a:r>
              <a:rPr lang="en-US"/>
              <a:t>: Ontologies provide a standardized way to annotate metadata, making data more discoverable and interoperable.</a:t>
            </a:r>
            <a:endParaRPr/>
          </a:p>
          <a:p>
            <a:pPr indent="-308610" lvl="0" marL="457200" rtl="0" algn="l">
              <a:spcBef>
                <a:spcPts val="0"/>
              </a:spcBef>
              <a:spcAft>
                <a:spcPts val="0"/>
              </a:spcAft>
              <a:buSzPct val="64285"/>
              <a:buChar char="•"/>
            </a:pPr>
            <a:r>
              <a:rPr lang="en-US" u="sng"/>
              <a:t>Data Sharing</a:t>
            </a:r>
            <a:r>
              <a:rPr lang="en-US"/>
              <a:t>: Well-defined ontologies enhance data sharing by ensuring that the meaning of data is preserved across platforms.</a:t>
            </a:r>
            <a:endParaRPr/>
          </a:p>
          <a:p>
            <a:pPr indent="-308610" lvl="0" marL="457200" rtl="0" algn="l">
              <a:spcBef>
                <a:spcPts val="0"/>
              </a:spcBef>
              <a:spcAft>
                <a:spcPts val="0"/>
              </a:spcAft>
              <a:buSzPct val="64285"/>
              <a:buChar char="•"/>
            </a:pPr>
            <a:r>
              <a:rPr lang="en-US" u="sng"/>
              <a:t>Compliance with FAIR Principles</a:t>
            </a:r>
            <a:r>
              <a:rPr lang="en-US"/>
              <a:t>: Ontologies support the FAIR data principles (Findable, Accessible, Interoperable, Reusable).</a:t>
            </a:r>
            <a:endParaRPr/>
          </a:p>
          <a:p>
            <a:pPr indent="0" lvl="0" marL="0" rtl="0" algn="l">
              <a:spcBef>
                <a:spcPts val="1000"/>
              </a:spcBef>
              <a:spcAft>
                <a:spcPts val="0"/>
              </a:spcAft>
              <a:buClr>
                <a:schemeClr val="dk1"/>
              </a:buClr>
              <a:buSzPct val="39285"/>
              <a:buFont typeface="Arial"/>
              <a:buNone/>
            </a:pPr>
            <a:r>
              <a:rPr b="1" lang="en-US"/>
              <a:t>Biomedical Research:</a:t>
            </a:r>
            <a:endParaRPr b="1"/>
          </a:p>
          <a:p>
            <a:pPr indent="-308610" lvl="0" marL="457200" rtl="0" algn="l">
              <a:spcBef>
                <a:spcPts val="1000"/>
              </a:spcBef>
              <a:spcAft>
                <a:spcPts val="0"/>
              </a:spcAft>
              <a:buSzPct val="64285"/>
              <a:buChar char="•"/>
            </a:pPr>
            <a:r>
              <a:rPr lang="en-US"/>
              <a:t>The Gene Ontology (GO) used for classifying gene functions.</a:t>
            </a:r>
            <a:endParaRPr/>
          </a:p>
          <a:p>
            <a:pPr indent="0" lvl="0" marL="0" rtl="0" algn="l">
              <a:spcBef>
                <a:spcPts val="1000"/>
              </a:spcBef>
              <a:spcAft>
                <a:spcPts val="0"/>
              </a:spcAft>
              <a:buClr>
                <a:schemeClr val="dk1"/>
              </a:buClr>
              <a:buSzPct val="39285"/>
              <a:buFont typeface="Arial"/>
              <a:buNone/>
            </a:pPr>
            <a:r>
              <a:rPr b="1" lang="en-US"/>
              <a:t>Environmental Data:</a:t>
            </a:r>
            <a:endParaRPr b="1"/>
          </a:p>
          <a:p>
            <a:pPr indent="-308610" lvl="0" marL="457200" rtl="0" algn="l">
              <a:spcBef>
                <a:spcPts val="1000"/>
              </a:spcBef>
              <a:spcAft>
                <a:spcPts val="0"/>
              </a:spcAft>
              <a:buSzPct val="64285"/>
              <a:buChar char="•"/>
            </a:pPr>
            <a:r>
              <a:rPr lang="en-US"/>
              <a:t>The Environmental Ontology (ENVO) to standardize terms in ecological research.</a:t>
            </a:r>
            <a:endParaRPr/>
          </a:p>
          <a:p>
            <a:pPr indent="0" lvl="0" marL="0" rtl="0" algn="l">
              <a:spcBef>
                <a:spcPts val="1000"/>
              </a:spcBef>
              <a:spcAft>
                <a:spcPts val="0"/>
              </a:spcAft>
              <a:buClr>
                <a:schemeClr val="dk1"/>
              </a:buClr>
              <a:buSzPct val="39285"/>
              <a:buFont typeface="Arial"/>
              <a:buNone/>
            </a:pPr>
            <a:r>
              <a:rPr b="1" lang="en-US"/>
              <a:t>Example of RDM System:</a:t>
            </a:r>
            <a:endParaRPr b="1"/>
          </a:p>
          <a:p>
            <a:pPr indent="0" lvl="0" marL="0" rtl="0" algn="l">
              <a:spcBef>
                <a:spcPts val="1000"/>
              </a:spcBef>
              <a:spcAft>
                <a:spcPts val="0"/>
              </a:spcAft>
              <a:buClr>
                <a:schemeClr val="dk1"/>
              </a:buClr>
              <a:buSzPct val="39285"/>
              <a:buFont typeface="Arial"/>
              <a:buNone/>
            </a:pPr>
            <a:r>
              <a:rPr lang="en-US"/>
              <a:t>Ontologies used in data repositories like Dataverse for better classification and retrieval.</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0283b5da03_0_10"/>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Concepts</a:t>
            </a:r>
            <a:endParaRPr/>
          </a:p>
        </p:txBody>
      </p:sp>
      <p:sp>
        <p:nvSpPr>
          <p:cNvPr id="112" name="Google Shape;112;g30283b5da03_0_10"/>
          <p:cNvSpPr txBox="1"/>
          <p:nvPr>
            <p:ph idx="1" type="body"/>
          </p:nvPr>
        </p:nvSpPr>
        <p:spPr>
          <a:xfrm>
            <a:off x="493425" y="1690825"/>
            <a:ext cx="5712300" cy="43512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b="1" lang="en-US" sz="3000"/>
              <a:t>Classes</a:t>
            </a:r>
            <a:r>
              <a:rPr lang="en-US" sz="3000"/>
              <a:t> (Concepts)</a:t>
            </a:r>
            <a:endParaRPr sz="3000"/>
          </a:p>
          <a:p>
            <a:pPr indent="-355600" lvl="1" marL="914400" rtl="0" algn="l">
              <a:spcBef>
                <a:spcPts val="0"/>
              </a:spcBef>
              <a:spcAft>
                <a:spcPts val="0"/>
              </a:spcAft>
              <a:buSzPts val="2000"/>
              <a:buChar char="•"/>
            </a:pPr>
            <a:r>
              <a:rPr lang="en-US" sz="2600"/>
              <a:t>Define entities in a domain.</a:t>
            </a:r>
            <a:endParaRPr sz="2600"/>
          </a:p>
          <a:p>
            <a:pPr indent="-355600" lvl="0" marL="457200" rtl="0" algn="l">
              <a:spcBef>
                <a:spcPts val="0"/>
              </a:spcBef>
              <a:spcAft>
                <a:spcPts val="0"/>
              </a:spcAft>
              <a:buSzPts val="2000"/>
              <a:buChar char="•"/>
            </a:pPr>
            <a:r>
              <a:rPr b="1" lang="en-US" sz="3000"/>
              <a:t>Instances</a:t>
            </a:r>
            <a:endParaRPr sz="3000"/>
          </a:p>
          <a:p>
            <a:pPr indent="-355600" lvl="1" marL="914400" rtl="0" algn="l">
              <a:spcBef>
                <a:spcPts val="0"/>
              </a:spcBef>
              <a:spcAft>
                <a:spcPts val="0"/>
              </a:spcAft>
              <a:buSzPts val="2000"/>
              <a:buChar char="•"/>
            </a:pPr>
            <a:r>
              <a:rPr lang="en-US" sz="2600"/>
              <a:t>Concrete examples of classes</a:t>
            </a:r>
            <a:endParaRPr sz="2600"/>
          </a:p>
          <a:p>
            <a:pPr indent="-355600" lvl="0" marL="457200" rtl="0" algn="l">
              <a:spcBef>
                <a:spcPts val="0"/>
              </a:spcBef>
              <a:spcAft>
                <a:spcPts val="0"/>
              </a:spcAft>
              <a:buSzPts val="2000"/>
              <a:buChar char="•"/>
            </a:pPr>
            <a:r>
              <a:rPr b="1" lang="en-US" sz="3000"/>
              <a:t>Properties</a:t>
            </a:r>
            <a:r>
              <a:rPr lang="en-US" sz="3000"/>
              <a:t>:</a:t>
            </a:r>
            <a:endParaRPr sz="3000"/>
          </a:p>
          <a:p>
            <a:pPr indent="-355600" lvl="1" marL="914400" rtl="0" algn="l">
              <a:spcBef>
                <a:spcPts val="0"/>
              </a:spcBef>
              <a:spcAft>
                <a:spcPts val="0"/>
              </a:spcAft>
              <a:buSzPts val="2000"/>
              <a:buChar char="•"/>
            </a:pPr>
            <a:r>
              <a:rPr lang="en-US" sz="2600"/>
              <a:t>Attributes: Describe attributes of classes.</a:t>
            </a:r>
            <a:endParaRPr sz="2600"/>
          </a:p>
          <a:p>
            <a:pPr indent="-355600" lvl="1" marL="914400" rtl="0" algn="l">
              <a:spcBef>
                <a:spcPts val="0"/>
              </a:spcBef>
              <a:spcAft>
                <a:spcPts val="0"/>
              </a:spcAft>
              <a:buSzPts val="2000"/>
              <a:buChar char="•"/>
            </a:pPr>
            <a:r>
              <a:rPr lang="en-US" sz="2600"/>
              <a:t>Relations: Connections between classes.</a:t>
            </a:r>
            <a:endParaRPr sz="2600"/>
          </a:p>
          <a:p>
            <a:pPr indent="0" lvl="0" marL="0" rtl="0" algn="l">
              <a:spcBef>
                <a:spcPts val="1000"/>
              </a:spcBef>
              <a:spcAft>
                <a:spcPts val="0"/>
              </a:spcAft>
              <a:buNone/>
            </a:pPr>
            <a:r>
              <a:t/>
            </a:r>
            <a:endParaRPr sz="3000"/>
          </a:p>
        </p:txBody>
      </p:sp>
      <p:grpSp>
        <p:nvGrpSpPr>
          <p:cNvPr id="113" name="Google Shape;113;g30283b5da03_0_10"/>
          <p:cNvGrpSpPr/>
          <p:nvPr/>
        </p:nvGrpSpPr>
        <p:grpSpPr>
          <a:xfrm>
            <a:off x="7175250" y="566846"/>
            <a:ext cx="5434100" cy="5639179"/>
            <a:chOff x="7175250" y="566846"/>
            <a:chExt cx="5434100" cy="5639179"/>
          </a:xfrm>
        </p:grpSpPr>
        <p:sp>
          <p:nvSpPr>
            <p:cNvPr id="114" name="Google Shape;114;g30283b5da03_0_10"/>
            <p:cNvSpPr/>
            <p:nvPr/>
          </p:nvSpPr>
          <p:spPr>
            <a:xfrm>
              <a:off x="7175250" y="1393900"/>
              <a:ext cx="2995200" cy="2817900"/>
            </a:xfrm>
            <a:prstGeom prst="ellipse">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descr="Pet Ontology example" id="115" name="Google Shape;115;g30283b5da03_0_10"/>
            <p:cNvSpPr/>
            <p:nvPr/>
          </p:nvSpPr>
          <p:spPr>
            <a:xfrm>
              <a:off x="7416150" y="1630650"/>
              <a:ext cx="2513400" cy="23601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116" name="Google Shape;116;g30283b5da03_0_10"/>
            <p:cNvSpPr/>
            <p:nvPr/>
          </p:nvSpPr>
          <p:spPr>
            <a:xfrm>
              <a:off x="9691100" y="4165125"/>
              <a:ext cx="2161200" cy="2040900"/>
            </a:xfrm>
            <a:prstGeom prst="ellipse">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117" name="Google Shape;117;g30283b5da03_0_10"/>
            <p:cNvSpPr/>
            <p:nvPr/>
          </p:nvSpPr>
          <p:spPr>
            <a:xfrm>
              <a:off x="9864931" y="4336580"/>
              <a:ext cx="1813500" cy="170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118" name="Google Shape;118;g30283b5da03_0_10"/>
            <p:cNvSpPr txBox="1"/>
            <p:nvPr/>
          </p:nvSpPr>
          <p:spPr>
            <a:xfrm>
              <a:off x="8880000" y="978375"/>
              <a:ext cx="21612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Class</a:t>
              </a:r>
              <a:r>
                <a:rPr lang="en-US" sz="1900">
                  <a:solidFill>
                    <a:schemeClr val="dk1"/>
                  </a:solidFill>
                  <a:latin typeface="Quicksand"/>
                  <a:ea typeface="Quicksand"/>
                  <a:cs typeface="Quicksand"/>
                  <a:sym typeface="Quicksand"/>
                </a:rPr>
                <a:t>: Hamster</a:t>
              </a:r>
              <a:endParaRPr sz="1900">
                <a:solidFill>
                  <a:schemeClr val="dk1"/>
                </a:solidFill>
                <a:latin typeface="Quicksand"/>
                <a:ea typeface="Quicksand"/>
                <a:cs typeface="Quicksand"/>
                <a:sym typeface="Quicksand"/>
              </a:endParaRPr>
            </a:p>
          </p:txBody>
        </p:sp>
        <p:sp>
          <p:nvSpPr>
            <p:cNvPr id="119" name="Google Shape;119;g30283b5da03_0_10"/>
            <p:cNvSpPr txBox="1"/>
            <p:nvPr/>
          </p:nvSpPr>
          <p:spPr>
            <a:xfrm>
              <a:off x="10521600" y="3772425"/>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Class</a:t>
              </a:r>
              <a:r>
                <a:rPr lang="en-US" sz="1900">
                  <a:solidFill>
                    <a:schemeClr val="dk1"/>
                  </a:solidFill>
                  <a:latin typeface="Quicksand"/>
                  <a:ea typeface="Quicksand"/>
                  <a:cs typeface="Quicksand"/>
                  <a:sym typeface="Quicksand"/>
                </a:rPr>
                <a:t>: City</a:t>
              </a:r>
              <a:endParaRPr sz="1900">
                <a:solidFill>
                  <a:schemeClr val="dk1"/>
                </a:solidFill>
                <a:latin typeface="Quicksand"/>
                <a:ea typeface="Quicksand"/>
                <a:cs typeface="Quicksand"/>
                <a:sym typeface="Quicksand"/>
              </a:endParaRPr>
            </a:p>
          </p:txBody>
        </p:sp>
        <p:sp>
          <p:nvSpPr>
            <p:cNvPr id="120" name="Google Shape;120;g30283b5da03_0_10"/>
            <p:cNvSpPr txBox="1"/>
            <p:nvPr/>
          </p:nvSpPr>
          <p:spPr>
            <a:xfrm>
              <a:off x="8251475" y="2350700"/>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Quicksand"/>
                  <a:ea typeface="Quicksand"/>
                  <a:cs typeface="Quicksand"/>
                  <a:sym typeface="Quicksand"/>
                </a:rPr>
                <a:t>Instance</a:t>
              </a:r>
              <a:r>
                <a:rPr lang="en-US" sz="1900">
                  <a:solidFill>
                    <a:schemeClr val="dk1"/>
                  </a:solidFill>
                  <a:latin typeface="Quicksand"/>
                  <a:ea typeface="Quicksand"/>
                  <a:cs typeface="Quicksand"/>
                  <a:sym typeface="Quicksand"/>
                </a:rPr>
                <a:t>: </a:t>
              </a:r>
              <a:endParaRPr sz="19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1900">
                  <a:solidFill>
                    <a:schemeClr val="dk1"/>
                  </a:solidFill>
                  <a:latin typeface="Quicksand"/>
                  <a:ea typeface="Quicksand"/>
                  <a:cs typeface="Quicksand"/>
                  <a:sym typeface="Quicksand"/>
                </a:rPr>
                <a:t>Mickey</a:t>
              </a:r>
              <a:endParaRPr b="1" sz="1900">
                <a:solidFill>
                  <a:schemeClr val="dk1"/>
                </a:solidFill>
                <a:latin typeface="Quicksand"/>
                <a:ea typeface="Quicksand"/>
                <a:cs typeface="Quicksand"/>
                <a:sym typeface="Quicksand"/>
              </a:endParaRPr>
            </a:p>
          </p:txBody>
        </p:sp>
        <p:pic>
          <p:nvPicPr>
            <p:cNvPr descr="Futuristic city silhouette | Free SVG" id="121" name="Google Shape;121;g30283b5da03_0_10"/>
            <p:cNvPicPr preferRelativeResize="0"/>
            <p:nvPr/>
          </p:nvPicPr>
          <p:blipFill>
            <a:blip r:embed="rId3">
              <a:alphaModFix/>
            </a:blip>
            <a:stretch>
              <a:fillRect/>
            </a:stretch>
          </p:blipFill>
          <p:spPr>
            <a:xfrm>
              <a:off x="10600938" y="3303250"/>
              <a:ext cx="817125" cy="817125"/>
            </a:xfrm>
            <a:prstGeom prst="rect">
              <a:avLst/>
            </a:prstGeom>
            <a:noFill/>
            <a:ln>
              <a:noFill/>
            </a:ln>
          </p:spPr>
        </p:pic>
        <p:pic>
          <p:nvPicPr>
            <p:cNvPr descr="Karlsruhe 1080P, 2K, 4K, 5K HD wallpapers free download ..." id="122" name="Google Shape;122;g30283b5da03_0_10"/>
            <p:cNvPicPr preferRelativeResize="0"/>
            <p:nvPr/>
          </p:nvPicPr>
          <p:blipFill>
            <a:blip r:embed="rId4">
              <a:alphaModFix/>
            </a:blip>
            <a:stretch>
              <a:fillRect/>
            </a:stretch>
          </p:blipFill>
          <p:spPr>
            <a:xfrm>
              <a:off x="10156050" y="5111175"/>
              <a:ext cx="1262024" cy="637950"/>
            </a:xfrm>
            <a:prstGeom prst="rect">
              <a:avLst/>
            </a:prstGeom>
            <a:noFill/>
            <a:ln>
              <a:noFill/>
            </a:ln>
          </p:spPr>
        </p:pic>
        <p:sp>
          <p:nvSpPr>
            <p:cNvPr id="123" name="Google Shape;123;g30283b5da03_0_10"/>
            <p:cNvSpPr txBox="1"/>
            <p:nvPr/>
          </p:nvSpPr>
          <p:spPr>
            <a:xfrm>
              <a:off x="9864925" y="4640275"/>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dk1"/>
                  </a:solidFill>
                  <a:latin typeface="Quicksand"/>
                  <a:ea typeface="Quicksand"/>
                  <a:cs typeface="Quicksand"/>
                  <a:sym typeface="Quicksand"/>
                </a:rPr>
                <a:t>I</a:t>
              </a:r>
              <a:r>
                <a:rPr b="1" lang="en-US">
                  <a:solidFill>
                    <a:schemeClr val="dk1"/>
                  </a:solidFill>
                  <a:latin typeface="Quicksand"/>
                  <a:ea typeface="Quicksand"/>
                  <a:cs typeface="Quicksand"/>
                  <a:sym typeface="Quicksand"/>
                </a:rPr>
                <a:t>nstance</a:t>
              </a:r>
              <a:r>
                <a:rPr lang="en-US">
                  <a:solidFill>
                    <a:schemeClr val="dk1"/>
                  </a:solidFill>
                  <a:latin typeface="Quicksand"/>
                  <a:ea typeface="Quicksand"/>
                  <a:cs typeface="Quicksand"/>
                  <a:sym typeface="Quicksand"/>
                </a:rPr>
                <a:t>: Karlsruhe</a:t>
              </a:r>
              <a:endParaRPr b="1">
                <a:solidFill>
                  <a:schemeClr val="dk1"/>
                </a:solidFill>
                <a:latin typeface="Quicksand"/>
                <a:ea typeface="Quicksand"/>
                <a:cs typeface="Quicksand"/>
                <a:sym typeface="Quicksand"/>
              </a:endParaRPr>
            </a:p>
          </p:txBody>
        </p:sp>
        <p:cxnSp>
          <p:nvCxnSpPr>
            <p:cNvPr id="124" name="Google Shape;124;g30283b5da03_0_10"/>
            <p:cNvCxnSpPr/>
            <p:nvPr/>
          </p:nvCxnSpPr>
          <p:spPr>
            <a:xfrm flipH="1" rot="10800000">
              <a:off x="10170450" y="2427138"/>
              <a:ext cx="991800" cy="1398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g30283b5da03_0_10"/>
            <p:cNvSpPr txBox="1"/>
            <p:nvPr/>
          </p:nvSpPr>
          <p:spPr>
            <a:xfrm>
              <a:off x="11190300" y="2127400"/>
              <a:ext cx="6621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2 years</a:t>
              </a:r>
              <a:endParaRPr>
                <a:solidFill>
                  <a:schemeClr val="dk1"/>
                </a:solidFill>
                <a:latin typeface="Quicksand"/>
                <a:ea typeface="Quicksand"/>
                <a:cs typeface="Quicksand"/>
                <a:sym typeface="Quicksand"/>
              </a:endParaRPr>
            </a:p>
          </p:txBody>
        </p:sp>
        <p:sp>
          <p:nvSpPr>
            <p:cNvPr id="126" name="Google Shape;126;g30283b5da03_0_10"/>
            <p:cNvSpPr txBox="1"/>
            <p:nvPr/>
          </p:nvSpPr>
          <p:spPr>
            <a:xfrm>
              <a:off x="10440625" y="2029213"/>
              <a:ext cx="6621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isOld</a:t>
              </a:r>
              <a:endParaRPr>
                <a:solidFill>
                  <a:schemeClr val="dk1"/>
                </a:solidFill>
                <a:latin typeface="Quicksand"/>
                <a:ea typeface="Quicksand"/>
                <a:cs typeface="Quicksand"/>
                <a:sym typeface="Quicksand"/>
              </a:endParaRPr>
            </a:p>
          </p:txBody>
        </p:sp>
        <p:sp>
          <p:nvSpPr>
            <p:cNvPr id="127" name="Google Shape;127;g30283b5da03_0_10"/>
            <p:cNvSpPr/>
            <p:nvPr/>
          </p:nvSpPr>
          <p:spPr>
            <a:xfrm>
              <a:off x="8356950" y="3911350"/>
              <a:ext cx="1593175" cy="1326050"/>
            </a:xfrm>
            <a:custGeom>
              <a:rect b="b" l="l" r="r" t="t"/>
              <a:pathLst>
                <a:path extrusionOk="0" h="53042" w="63727">
                  <a:moveTo>
                    <a:pt x="0" y="0"/>
                  </a:moveTo>
                  <a:cubicBezTo>
                    <a:pt x="2481" y="7187"/>
                    <a:pt x="4262" y="34281"/>
                    <a:pt x="14883" y="43121"/>
                  </a:cubicBezTo>
                  <a:cubicBezTo>
                    <a:pt x="25504" y="51961"/>
                    <a:pt x="55586" y="51389"/>
                    <a:pt x="63727" y="53042"/>
                  </a:cubicBezTo>
                </a:path>
              </a:pathLst>
            </a:custGeom>
            <a:noFill/>
            <a:ln cap="flat" cmpd="sng" w="9525">
              <a:solidFill>
                <a:schemeClr val="dk2"/>
              </a:solidFill>
              <a:prstDash val="solid"/>
              <a:round/>
              <a:headEnd len="med" w="med" type="none"/>
              <a:tailEnd len="med" w="med" type="none"/>
            </a:ln>
          </p:spPr>
        </p:sp>
        <p:sp>
          <p:nvSpPr>
            <p:cNvPr id="128" name="Google Shape;128;g30283b5da03_0_10"/>
            <p:cNvSpPr txBox="1"/>
            <p:nvPr/>
          </p:nvSpPr>
          <p:spPr>
            <a:xfrm>
              <a:off x="8593525" y="4640275"/>
              <a:ext cx="9309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Quicksand"/>
                  <a:ea typeface="Quicksand"/>
                  <a:cs typeface="Quicksand"/>
                  <a:sym typeface="Quicksand"/>
                </a:rPr>
                <a:t>hasBorn</a:t>
              </a:r>
              <a:endParaRPr>
                <a:solidFill>
                  <a:schemeClr val="dk1"/>
                </a:solidFill>
                <a:latin typeface="Quicksand"/>
                <a:ea typeface="Quicksand"/>
                <a:cs typeface="Quicksand"/>
                <a:sym typeface="Quicksand"/>
              </a:endParaRPr>
            </a:p>
          </p:txBody>
        </p:sp>
        <p:sp>
          <p:nvSpPr>
            <p:cNvPr id="129" name="Google Shape;129;g30283b5da03_0_10"/>
            <p:cNvSpPr txBox="1"/>
            <p:nvPr/>
          </p:nvSpPr>
          <p:spPr>
            <a:xfrm>
              <a:off x="10795850" y="1524263"/>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Property</a:t>
              </a:r>
              <a:r>
                <a:rPr lang="en-US" sz="1900">
                  <a:solidFill>
                    <a:schemeClr val="dk1"/>
                  </a:solidFill>
                  <a:latin typeface="Quicksand"/>
                  <a:ea typeface="Quicksand"/>
                  <a:cs typeface="Quicksand"/>
                  <a:sym typeface="Quicksand"/>
                </a:rPr>
                <a:t>: attribute</a:t>
              </a:r>
              <a:endParaRPr sz="1900">
                <a:solidFill>
                  <a:schemeClr val="dk1"/>
                </a:solidFill>
                <a:latin typeface="Quicksand"/>
                <a:ea typeface="Quicksand"/>
                <a:cs typeface="Quicksand"/>
                <a:sym typeface="Quicksand"/>
              </a:endParaRPr>
            </a:p>
          </p:txBody>
        </p:sp>
        <p:sp>
          <p:nvSpPr>
            <p:cNvPr id="130" name="Google Shape;130;g30283b5da03_0_10"/>
            <p:cNvSpPr txBox="1"/>
            <p:nvPr/>
          </p:nvSpPr>
          <p:spPr>
            <a:xfrm>
              <a:off x="7504600" y="4930963"/>
              <a:ext cx="1813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Quicksand"/>
                  <a:ea typeface="Quicksand"/>
                  <a:cs typeface="Quicksand"/>
                  <a:sym typeface="Quicksand"/>
                </a:rPr>
                <a:t>Property</a:t>
              </a:r>
              <a:r>
                <a:rPr lang="en-US" sz="1900">
                  <a:solidFill>
                    <a:schemeClr val="dk1"/>
                  </a:solidFill>
                  <a:latin typeface="Quicksand"/>
                  <a:ea typeface="Quicksand"/>
                  <a:cs typeface="Quicksand"/>
                  <a:sym typeface="Quicksand"/>
                </a:rPr>
                <a:t>: relation</a:t>
              </a:r>
              <a:endParaRPr sz="1900">
                <a:solidFill>
                  <a:schemeClr val="dk1"/>
                </a:solidFill>
                <a:latin typeface="Quicksand"/>
                <a:ea typeface="Quicksand"/>
                <a:cs typeface="Quicksand"/>
                <a:sym typeface="Quicksand"/>
              </a:endParaRPr>
            </a:p>
          </p:txBody>
        </p:sp>
        <p:pic>
          <p:nvPicPr>
            <p:cNvPr id="131" name="Google Shape;131;g30283b5da03_0_10"/>
            <p:cNvPicPr preferRelativeResize="0"/>
            <p:nvPr/>
          </p:nvPicPr>
          <p:blipFill rotWithShape="1">
            <a:blip r:embed="rId5">
              <a:alphaModFix/>
            </a:blip>
            <a:srcRect b="0" l="10230" r="18721" t="0"/>
            <a:stretch/>
          </p:blipFill>
          <p:spPr>
            <a:xfrm>
              <a:off x="7544000" y="2427150"/>
              <a:ext cx="662098" cy="632019"/>
            </a:xfrm>
            <a:prstGeom prst="rect">
              <a:avLst/>
            </a:prstGeom>
            <a:noFill/>
            <a:ln>
              <a:noFill/>
            </a:ln>
          </p:spPr>
        </p:pic>
        <p:pic>
          <p:nvPicPr>
            <p:cNvPr descr="Silhouette Mouse Standing Free Stock Photo - Public Domain Pictures" id="132" name="Google Shape;132;g30283b5da03_0_10"/>
            <p:cNvPicPr preferRelativeResize="0"/>
            <p:nvPr/>
          </p:nvPicPr>
          <p:blipFill>
            <a:blip r:embed="rId6">
              <a:alphaModFix/>
            </a:blip>
            <a:stretch>
              <a:fillRect/>
            </a:stretch>
          </p:blipFill>
          <p:spPr>
            <a:xfrm>
              <a:off x="9010521" y="566846"/>
              <a:ext cx="513900" cy="513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0283b5da03_0_1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Classes</a:t>
            </a:r>
            <a:endParaRPr/>
          </a:p>
        </p:txBody>
      </p:sp>
      <p:sp>
        <p:nvSpPr>
          <p:cNvPr id="138" name="Google Shape;138;g30283b5da03_0_15"/>
          <p:cNvSpPr txBox="1"/>
          <p:nvPr>
            <p:ph idx="1" type="body"/>
          </p:nvPr>
        </p:nvSpPr>
        <p:spPr>
          <a:xfrm>
            <a:off x="730600" y="1519675"/>
            <a:ext cx="10623000" cy="46572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Clr>
                <a:schemeClr val="dk1"/>
              </a:buClr>
              <a:buSzPct val="30023"/>
              <a:buFont typeface="Arial"/>
              <a:buNone/>
            </a:pPr>
            <a:r>
              <a:rPr lang="en-US" sz="3663"/>
              <a:t>A class in an ontology represents a concept or </a:t>
            </a:r>
            <a:r>
              <a:rPr b="1" lang="en-US" sz="3663"/>
              <a:t>category</a:t>
            </a:r>
            <a:r>
              <a:rPr lang="en-US" sz="3663"/>
              <a:t> of things within a domain of knowledge.</a:t>
            </a:r>
            <a:endParaRPr sz="3663"/>
          </a:p>
          <a:p>
            <a:pPr indent="0" lvl="0" marL="0" rtl="0" algn="l">
              <a:spcBef>
                <a:spcPts val="1000"/>
              </a:spcBef>
              <a:spcAft>
                <a:spcPts val="0"/>
              </a:spcAft>
              <a:buClr>
                <a:schemeClr val="dk1"/>
              </a:buClr>
              <a:buSzPct val="30023"/>
              <a:buFont typeface="Arial"/>
              <a:buNone/>
            </a:pPr>
            <a:r>
              <a:rPr lang="en-US" sz="3663"/>
              <a:t>Classes are used to group </a:t>
            </a:r>
            <a:r>
              <a:rPr b="1" lang="en-US" sz="3663"/>
              <a:t>entities</a:t>
            </a:r>
            <a:r>
              <a:rPr lang="en-US" sz="3663"/>
              <a:t> (called instances or individuals) that share common characteristics or properties.</a:t>
            </a:r>
            <a:endParaRPr sz="3663"/>
          </a:p>
          <a:p>
            <a:pPr indent="0" lvl="0" marL="0" rtl="0" algn="l">
              <a:spcBef>
                <a:spcPts val="1000"/>
              </a:spcBef>
              <a:spcAft>
                <a:spcPts val="0"/>
              </a:spcAft>
              <a:buClr>
                <a:schemeClr val="dk1"/>
              </a:buClr>
              <a:buSzPct val="30023"/>
              <a:buFont typeface="Arial"/>
              <a:buNone/>
            </a:pPr>
            <a:r>
              <a:rPr b="1" lang="en-US" sz="3663"/>
              <a:t>Role of a Class:</a:t>
            </a:r>
            <a:endParaRPr b="1" sz="3663"/>
          </a:p>
          <a:p>
            <a:pPr indent="-334318" lvl="0" marL="457200" rtl="0" algn="l">
              <a:lnSpc>
                <a:spcPct val="115000"/>
              </a:lnSpc>
              <a:spcBef>
                <a:spcPts val="1000"/>
              </a:spcBef>
              <a:spcAft>
                <a:spcPts val="0"/>
              </a:spcAft>
              <a:buSzPct val="72705"/>
              <a:buChar char="•"/>
            </a:pPr>
            <a:r>
              <a:rPr b="1" lang="en-US" sz="3663"/>
              <a:t>Organizes</a:t>
            </a:r>
            <a:r>
              <a:rPr lang="en-US" sz="3663"/>
              <a:t> </a:t>
            </a:r>
            <a:r>
              <a:rPr b="1" lang="en-US" sz="3663"/>
              <a:t>Knowledge</a:t>
            </a:r>
            <a:r>
              <a:rPr lang="en-US" sz="3663"/>
              <a:t>: Classes define the broad categories that organize the data. For example, in an ontology about animals, "Mammal" could be a class.</a:t>
            </a:r>
            <a:endParaRPr sz="3663"/>
          </a:p>
          <a:p>
            <a:pPr indent="-334318" lvl="0" marL="457200" rtl="0" algn="l">
              <a:lnSpc>
                <a:spcPct val="115000"/>
              </a:lnSpc>
              <a:spcBef>
                <a:spcPts val="0"/>
              </a:spcBef>
              <a:spcAft>
                <a:spcPts val="0"/>
              </a:spcAft>
              <a:buSzPct val="72705"/>
              <a:buChar char="•"/>
            </a:pPr>
            <a:r>
              <a:rPr b="1" lang="en-US" sz="3663"/>
              <a:t>Abstract</a:t>
            </a:r>
            <a:r>
              <a:rPr lang="en-US" sz="3663"/>
              <a:t> </a:t>
            </a:r>
            <a:r>
              <a:rPr b="1" lang="en-US" sz="3663"/>
              <a:t>Representation</a:t>
            </a:r>
            <a:r>
              <a:rPr lang="en-US" sz="3663"/>
              <a:t>: Classes are abstract and represent a general group of entities rather than specific instances.</a:t>
            </a:r>
            <a:endParaRPr sz="3663"/>
          </a:p>
          <a:p>
            <a:pPr indent="-334318" lvl="0" marL="457200" rtl="0" algn="l">
              <a:lnSpc>
                <a:spcPct val="115000"/>
              </a:lnSpc>
              <a:spcBef>
                <a:spcPts val="0"/>
              </a:spcBef>
              <a:spcAft>
                <a:spcPts val="0"/>
              </a:spcAft>
              <a:buSzPct val="72705"/>
              <a:buChar char="•"/>
            </a:pPr>
            <a:r>
              <a:rPr b="1" lang="en-US" sz="3663"/>
              <a:t>Hierarchy and Structure</a:t>
            </a:r>
            <a:r>
              <a:rPr lang="en-US" sz="3663"/>
              <a:t>: Classes are often structured in a hierarchy, with subclasses inheriting properties from more general classes (superclasses).</a:t>
            </a:r>
            <a:endParaRPr sz="3663"/>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040c459d6b_0_149"/>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Classes - Example</a:t>
            </a:r>
            <a:endParaRPr/>
          </a:p>
        </p:txBody>
      </p:sp>
      <p:sp>
        <p:nvSpPr>
          <p:cNvPr id="144" name="Google Shape;144;g3040c459d6b_0_149"/>
          <p:cNvSpPr txBox="1"/>
          <p:nvPr>
            <p:ph idx="1" type="body"/>
          </p:nvPr>
        </p:nvSpPr>
        <p:spPr>
          <a:xfrm>
            <a:off x="662425" y="1441750"/>
            <a:ext cx="11424600" cy="48450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1"/>
              </a:buClr>
              <a:buSzPts val="935"/>
              <a:buFont typeface="Arial"/>
              <a:buNone/>
            </a:pPr>
            <a:r>
              <a:rPr lang="en-US" sz="2663"/>
              <a:t>In a </a:t>
            </a:r>
            <a:r>
              <a:rPr b="1" lang="en-US" sz="2663"/>
              <a:t>transportation ontology</a:t>
            </a:r>
            <a:r>
              <a:rPr lang="en-US" sz="2663"/>
              <a:t>:</a:t>
            </a:r>
            <a:endParaRPr sz="2663"/>
          </a:p>
          <a:p>
            <a:pPr indent="-343775" lvl="0" marL="457200" rtl="0" algn="l">
              <a:lnSpc>
                <a:spcPct val="80000"/>
              </a:lnSpc>
              <a:spcBef>
                <a:spcPts val="1000"/>
              </a:spcBef>
              <a:spcAft>
                <a:spcPts val="0"/>
              </a:spcAft>
              <a:buSzPts val="1814"/>
              <a:buChar char="•"/>
            </a:pPr>
            <a:r>
              <a:rPr lang="en-US" sz="2663"/>
              <a:t>Class: “Vehicle”</a:t>
            </a:r>
            <a:endParaRPr sz="2663"/>
          </a:p>
          <a:p>
            <a:pPr indent="-343775" lvl="0" marL="457200" rtl="0" algn="l">
              <a:lnSpc>
                <a:spcPct val="80000"/>
              </a:lnSpc>
              <a:spcBef>
                <a:spcPts val="0"/>
              </a:spcBef>
              <a:spcAft>
                <a:spcPts val="0"/>
              </a:spcAft>
              <a:buSzPts val="1814"/>
              <a:buChar char="•"/>
            </a:pPr>
            <a:r>
              <a:rPr lang="en-US" sz="2663"/>
              <a:t>Subclass: “Car” (inherits properties from "Vehicle")</a:t>
            </a:r>
            <a:endParaRPr sz="2663"/>
          </a:p>
          <a:p>
            <a:pPr indent="-343775" lvl="0" marL="457200" rtl="0" algn="l">
              <a:lnSpc>
                <a:spcPct val="80000"/>
              </a:lnSpc>
              <a:spcBef>
                <a:spcPts val="0"/>
              </a:spcBef>
              <a:spcAft>
                <a:spcPts val="0"/>
              </a:spcAft>
              <a:buSzPts val="1814"/>
              <a:buChar char="•"/>
            </a:pPr>
            <a:r>
              <a:rPr lang="en-US" sz="2663"/>
              <a:t>Instance/Individual: “MyCar” (a specific car that belongs to the class “Car”)</a:t>
            </a:r>
            <a:endParaRPr sz="2663"/>
          </a:p>
          <a:p>
            <a:pPr indent="0" lvl="0" marL="0" rtl="0" algn="l">
              <a:lnSpc>
                <a:spcPct val="80000"/>
              </a:lnSpc>
              <a:spcBef>
                <a:spcPts val="1000"/>
              </a:spcBef>
              <a:spcAft>
                <a:spcPts val="0"/>
              </a:spcAft>
              <a:buClr>
                <a:schemeClr val="dk1"/>
              </a:buClr>
              <a:buSzPts val="935"/>
              <a:buFont typeface="Arial"/>
              <a:buNone/>
            </a:pPr>
            <a:r>
              <a:rPr b="1" lang="en-US" sz="2663"/>
              <a:t>Characteristics</a:t>
            </a:r>
            <a:r>
              <a:rPr lang="en-US" sz="2663"/>
              <a:t> of Classes:</a:t>
            </a:r>
            <a:endParaRPr sz="2663"/>
          </a:p>
          <a:p>
            <a:pPr indent="-343775" lvl="0" marL="457200" rtl="0" algn="l">
              <a:lnSpc>
                <a:spcPct val="80000"/>
              </a:lnSpc>
              <a:spcBef>
                <a:spcPts val="1000"/>
              </a:spcBef>
              <a:spcAft>
                <a:spcPts val="0"/>
              </a:spcAft>
              <a:buSzPts val="1814"/>
              <a:buChar char="•"/>
            </a:pPr>
            <a:r>
              <a:rPr b="1" lang="en-US" sz="2663"/>
              <a:t>Subclass</a:t>
            </a:r>
            <a:r>
              <a:rPr lang="en-US" sz="2663"/>
              <a:t> Relationships: Classes can have subclasses that are more specific versions of the class. For example, “Bird” might be a subclass of “Animal.”</a:t>
            </a:r>
            <a:endParaRPr sz="2663"/>
          </a:p>
          <a:p>
            <a:pPr indent="-343775" lvl="0" marL="457200" rtl="0" algn="l">
              <a:lnSpc>
                <a:spcPct val="80000"/>
              </a:lnSpc>
              <a:spcBef>
                <a:spcPts val="0"/>
              </a:spcBef>
              <a:spcAft>
                <a:spcPts val="0"/>
              </a:spcAft>
              <a:buSzPts val="1814"/>
              <a:buChar char="•"/>
            </a:pPr>
            <a:r>
              <a:rPr b="1" lang="en-US" sz="2663"/>
              <a:t>Instances</a:t>
            </a:r>
            <a:r>
              <a:rPr lang="en-US" sz="2663"/>
              <a:t>: Each class can have instances or individuals that belong to it. For example, “Rex” could be an instance of the class “Dog.”</a:t>
            </a:r>
            <a:endParaRPr sz="2663"/>
          </a:p>
          <a:p>
            <a:pPr indent="0" lvl="0" marL="0" rtl="0" algn="l">
              <a:lnSpc>
                <a:spcPct val="80000"/>
              </a:lnSpc>
              <a:spcBef>
                <a:spcPts val="1000"/>
              </a:spcBef>
              <a:spcAft>
                <a:spcPts val="0"/>
              </a:spcAft>
              <a:buClr>
                <a:schemeClr val="dk1"/>
              </a:buClr>
              <a:buSzPts val="935"/>
              <a:buFont typeface="Arial"/>
              <a:buNone/>
            </a:pPr>
            <a:r>
              <a:t/>
            </a:r>
            <a:endParaRPr sz="2480"/>
          </a:p>
          <a:p>
            <a:pPr indent="0" lvl="0" marL="0" rtl="0" algn="l">
              <a:lnSpc>
                <a:spcPct val="80000"/>
              </a:lnSpc>
              <a:spcBef>
                <a:spcPts val="1000"/>
              </a:spcBef>
              <a:spcAft>
                <a:spcPts val="0"/>
              </a:spcAft>
              <a:buSzPts val="935"/>
              <a:buNone/>
            </a:pPr>
            <a:r>
              <a:t/>
            </a:r>
            <a:endParaRPr sz="248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2022-09-22T13:19:16Z</dcterms:created>
  <dc:creator>Federica Tanlongo</dc:creator>
</cp:coreProperties>
</file>